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obby Jones" charset="1" panose="00000000000000000000"/>
      <p:regular r:id="rId19"/>
    </p:embeddedFont>
    <p:embeddedFont>
      <p:font typeface="Livvic" charset="1" panose="00000000000000000000"/>
      <p:regular r:id="rId20"/>
    </p:embeddedFont>
    <p:embeddedFont>
      <p:font typeface="Livvic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6444"/>
            </a:stretch>
          </a:blipFill>
        </p:spPr>
      </p:sp>
      <p:grpSp>
        <p:nvGrpSpPr>
          <p:cNvPr name="Group 3" id="3"/>
          <p:cNvGrpSpPr/>
          <p:nvPr/>
        </p:nvGrpSpPr>
        <p:grpSpPr>
          <a:xfrm rot="0">
            <a:off x="-362609" y="2755510"/>
            <a:ext cx="19034342" cy="5451932"/>
            <a:chOff x="0" y="0"/>
            <a:chExt cx="5013160" cy="1435900"/>
          </a:xfrm>
        </p:grpSpPr>
        <p:sp>
          <p:nvSpPr>
            <p:cNvPr name="Freeform 4" id="4"/>
            <p:cNvSpPr/>
            <p:nvPr/>
          </p:nvSpPr>
          <p:spPr>
            <a:xfrm flipH="false" flipV="false" rot="0">
              <a:off x="0" y="0"/>
              <a:ext cx="5013160" cy="1435900"/>
            </a:xfrm>
            <a:custGeom>
              <a:avLst/>
              <a:gdLst/>
              <a:ahLst/>
              <a:cxnLst/>
              <a:rect r="r" b="b" t="t" l="l"/>
              <a:pathLst>
                <a:path h="1435900" w="5013160">
                  <a:moveTo>
                    <a:pt x="0" y="0"/>
                  </a:moveTo>
                  <a:lnTo>
                    <a:pt x="5013160" y="0"/>
                  </a:lnTo>
                  <a:lnTo>
                    <a:pt x="5013160" y="1435900"/>
                  </a:lnTo>
                  <a:lnTo>
                    <a:pt x="0" y="1435900"/>
                  </a:lnTo>
                  <a:close/>
                </a:path>
              </a:pathLst>
            </a:custGeom>
            <a:solidFill>
              <a:srgbClr val="613424"/>
            </a:solidFill>
          </p:spPr>
        </p:sp>
        <p:sp>
          <p:nvSpPr>
            <p:cNvPr name="TextBox 5" id="5"/>
            <p:cNvSpPr txBox="true"/>
            <p:nvPr/>
          </p:nvSpPr>
          <p:spPr>
            <a:xfrm>
              <a:off x="0" y="-38100"/>
              <a:ext cx="5013160" cy="14740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073387" y="-1865256"/>
            <a:ext cx="14017511" cy="1401751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3424"/>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523963" y="-1414680"/>
            <a:ext cx="13116359" cy="131163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816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29429" y="-892666"/>
            <a:ext cx="12318567" cy="12318517"/>
            <a:chOff x="0" y="0"/>
            <a:chExt cx="6350000" cy="6349975"/>
          </a:xfrm>
        </p:grpSpPr>
        <p:sp>
          <p:nvSpPr>
            <p:cNvPr name="Freeform 13" id="13"/>
            <p:cNvSpPr/>
            <p:nvPr/>
          </p:nvSpPr>
          <p:spPr>
            <a:xfrm flipH="false" flipV="false" rot="-36000">
              <a:off x="-18188" y="-18188"/>
              <a:ext cx="6386376" cy="6386351"/>
            </a:xfrm>
            <a:custGeom>
              <a:avLst/>
              <a:gdLst/>
              <a:ahLst/>
              <a:cxnLst/>
              <a:rect r="r" b="b" t="t" l="l"/>
              <a:pathLst>
                <a:path h="6386351" w="6386376">
                  <a:moveTo>
                    <a:pt x="6368014" y="3226461"/>
                  </a:moveTo>
                  <a:cubicBezTo>
                    <a:pt x="6349652" y="4979791"/>
                    <a:pt x="4913320" y="6386351"/>
                    <a:pt x="3159940" y="6367989"/>
                  </a:cubicBezTo>
                  <a:cubicBezTo>
                    <a:pt x="1406535" y="6349626"/>
                    <a:pt x="0" y="4913295"/>
                    <a:pt x="18362" y="3159965"/>
                  </a:cubicBezTo>
                  <a:cubicBezTo>
                    <a:pt x="36724" y="1406547"/>
                    <a:pt x="1473030" y="0"/>
                    <a:pt x="3226436" y="18362"/>
                  </a:cubicBezTo>
                  <a:cubicBezTo>
                    <a:pt x="4979842" y="36724"/>
                    <a:pt x="6386376" y="1473043"/>
                    <a:pt x="6368014" y="3226461"/>
                  </a:cubicBezTo>
                  <a:close/>
                </a:path>
              </a:pathLst>
            </a:custGeom>
            <a:blipFill>
              <a:blip r:embed="rId3"/>
              <a:stretch>
                <a:fillRect l="0" t="-7441" r="-64012" b="-1873"/>
              </a:stretch>
            </a:blipFill>
          </p:spPr>
        </p:sp>
      </p:grpSp>
      <p:sp>
        <p:nvSpPr>
          <p:cNvPr name="TextBox 14" id="14"/>
          <p:cNvSpPr txBox="true"/>
          <p:nvPr/>
        </p:nvSpPr>
        <p:spPr>
          <a:xfrm rot="0">
            <a:off x="1035907" y="2944329"/>
            <a:ext cx="6731189" cy="2219966"/>
          </a:xfrm>
          <a:prstGeom prst="rect">
            <a:avLst/>
          </a:prstGeom>
        </p:spPr>
        <p:txBody>
          <a:bodyPr anchor="t" rtlCol="false" tIns="0" lIns="0" bIns="0" rIns="0">
            <a:spAutoFit/>
          </a:bodyPr>
          <a:lstStyle/>
          <a:p>
            <a:pPr algn="ctr">
              <a:lnSpc>
                <a:spcPts val="8889"/>
              </a:lnSpc>
              <a:spcBef>
                <a:spcPct val="0"/>
              </a:spcBef>
            </a:pPr>
            <a:r>
              <a:rPr lang="en-US" sz="6349">
                <a:solidFill>
                  <a:srgbClr val="FFFFFF"/>
                </a:solidFill>
                <a:latin typeface="Bobby Jones"/>
                <a:ea typeface="Bobby Jones"/>
                <a:cs typeface="Bobby Jones"/>
                <a:sym typeface="Bobby Jones"/>
              </a:rPr>
              <a:t>INTERACTIVE CROP SEASON DASHBOARD</a:t>
            </a:r>
          </a:p>
        </p:txBody>
      </p:sp>
      <p:sp>
        <p:nvSpPr>
          <p:cNvPr name="TextBox 15" id="15"/>
          <p:cNvSpPr txBox="true"/>
          <p:nvPr/>
        </p:nvSpPr>
        <p:spPr>
          <a:xfrm rot="0">
            <a:off x="1342198" y="6391688"/>
            <a:ext cx="6731189" cy="1516669"/>
          </a:xfrm>
          <a:prstGeom prst="rect">
            <a:avLst/>
          </a:prstGeom>
        </p:spPr>
        <p:txBody>
          <a:bodyPr anchor="t" rtlCol="false" tIns="0" lIns="0" bIns="0" rIns="0">
            <a:spAutoFit/>
          </a:bodyPr>
          <a:lstStyle/>
          <a:p>
            <a:pPr algn="ctr">
              <a:lnSpc>
                <a:spcPts val="4079"/>
              </a:lnSpc>
              <a:spcBef>
                <a:spcPct val="0"/>
              </a:spcBef>
            </a:pPr>
            <a:r>
              <a:rPr lang="en-US" sz="2913">
                <a:solidFill>
                  <a:srgbClr val="FFFFFF"/>
                </a:solidFill>
                <a:latin typeface="Livvic"/>
                <a:ea typeface="Livvic"/>
                <a:cs typeface="Livvic"/>
                <a:sym typeface="Livvic"/>
              </a:rPr>
              <a:t>A Prototype for Monitoring Food Security Across Karamoja Districts and Sub-Counties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2609" y="-244027"/>
            <a:ext cx="10942784" cy="11134153"/>
            <a:chOff x="0" y="0"/>
            <a:chExt cx="2882050" cy="2932452"/>
          </a:xfrm>
        </p:grpSpPr>
        <p:sp>
          <p:nvSpPr>
            <p:cNvPr name="Freeform 4" id="4"/>
            <p:cNvSpPr/>
            <p:nvPr/>
          </p:nvSpPr>
          <p:spPr>
            <a:xfrm flipH="false" flipV="false" rot="0">
              <a:off x="0" y="0"/>
              <a:ext cx="2882050" cy="2932452"/>
            </a:xfrm>
            <a:custGeom>
              <a:avLst/>
              <a:gdLst/>
              <a:ahLst/>
              <a:cxnLst/>
              <a:rect r="r" b="b" t="t" l="l"/>
              <a:pathLst>
                <a:path h="2932452" w="2882050">
                  <a:moveTo>
                    <a:pt x="0" y="0"/>
                  </a:moveTo>
                  <a:lnTo>
                    <a:pt x="2882050" y="0"/>
                  </a:lnTo>
                  <a:lnTo>
                    <a:pt x="2882050" y="2932452"/>
                  </a:lnTo>
                  <a:lnTo>
                    <a:pt x="0" y="2932452"/>
                  </a:lnTo>
                  <a:close/>
                </a:path>
              </a:pathLst>
            </a:custGeom>
            <a:solidFill>
              <a:srgbClr val="FFFFFF">
                <a:alpha val="89804"/>
              </a:srgbClr>
            </a:solidFill>
          </p:spPr>
        </p:sp>
        <p:sp>
          <p:nvSpPr>
            <p:cNvPr name="TextBox 5" id="5"/>
            <p:cNvSpPr txBox="true"/>
            <p:nvPr/>
          </p:nvSpPr>
          <p:spPr>
            <a:xfrm>
              <a:off x="0" y="-38100"/>
              <a:ext cx="2882050" cy="297055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32045" y="981075"/>
            <a:ext cx="10295366" cy="9276962"/>
          </a:xfrm>
          <a:prstGeom prst="rect">
            <a:avLst/>
          </a:prstGeom>
        </p:spPr>
        <p:txBody>
          <a:bodyPr anchor="t" rtlCol="false" tIns="0" lIns="0" bIns="0" rIns="0">
            <a:spAutoFit/>
          </a:bodyPr>
          <a:lstStyle/>
          <a:p>
            <a:pPr algn="l">
              <a:lnSpc>
                <a:spcPts val="2706"/>
              </a:lnSpc>
            </a:pPr>
          </a:p>
          <a:p>
            <a:pPr algn="l" marL="417413" indent="-208707" lvl="1">
              <a:lnSpc>
                <a:spcPts val="2706"/>
              </a:lnSpc>
              <a:buAutoNum type="arabicPeriod" startAt="1"/>
            </a:pPr>
            <a:r>
              <a:rPr lang="en-US" sz="1933">
                <a:solidFill>
                  <a:srgbClr val="613424"/>
                </a:solidFill>
                <a:latin typeface="Livvic Bold"/>
                <a:ea typeface="Livvic Bold"/>
                <a:cs typeface="Livvic Bold"/>
                <a:sym typeface="Livvic Bold"/>
              </a:rPr>
              <a:t>Targeted Agricultural Support Programs:</a:t>
            </a:r>
          </a:p>
          <a:p>
            <a:pPr algn="l" marL="834827" indent="-278276" lvl="2">
              <a:lnSpc>
                <a:spcPts val="2706"/>
              </a:lnSpc>
              <a:buFont typeface="Arial"/>
              <a:buChar char="⚬"/>
            </a:pPr>
            <a:r>
              <a:rPr lang="en-US" sz="1933">
                <a:solidFill>
                  <a:srgbClr val="613424"/>
                </a:solidFill>
                <a:latin typeface="Livvic Bold"/>
                <a:ea typeface="Livvic Bold"/>
                <a:cs typeface="Livvic Bold"/>
                <a:sym typeface="Livvic Bold"/>
              </a:rPr>
              <a:t>Expand successful practices:</a:t>
            </a:r>
            <a:r>
              <a:rPr lang="en-US" sz="1933">
                <a:solidFill>
                  <a:srgbClr val="613424"/>
                </a:solidFill>
                <a:latin typeface="Livvic"/>
                <a:ea typeface="Livvic"/>
                <a:cs typeface="Livvic"/>
                <a:sym typeface="Livvic"/>
              </a:rPr>
              <a:t> Agricultural practices from high-performing sub counties like NAMALU and KAWALAKOL should be studied and promoted across other regions. Providing training and resources to replicate these methods in lower-performing areas could boost overall regional productivity.</a:t>
            </a:r>
          </a:p>
          <a:p>
            <a:pPr algn="l" marL="417413" indent="-208707" lvl="1">
              <a:lnSpc>
                <a:spcPts val="2706"/>
              </a:lnSpc>
              <a:buAutoNum type="arabicPeriod" startAt="1"/>
            </a:pPr>
            <a:r>
              <a:rPr lang="en-US" sz="1933">
                <a:solidFill>
                  <a:srgbClr val="613424"/>
                </a:solidFill>
                <a:latin typeface="Livvic Bold"/>
                <a:ea typeface="Livvic Bold"/>
                <a:cs typeface="Livvic Bold"/>
                <a:sym typeface="Livvic Bold"/>
              </a:rPr>
              <a:t>Focus on Land Use Optimization:</a:t>
            </a:r>
          </a:p>
          <a:p>
            <a:pPr algn="l" marL="834827" indent="-278276" lvl="2">
              <a:lnSpc>
                <a:spcPts val="2706"/>
              </a:lnSpc>
              <a:buFont typeface="Arial"/>
              <a:buChar char="⚬"/>
            </a:pPr>
            <a:r>
              <a:rPr lang="en-US" sz="1933">
                <a:solidFill>
                  <a:srgbClr val="613424"/>
                </a:solidFill>
                <a:latin typeface="Livvic Bold"/>
                <a:ea typeface="Livvic Bold"/>
                <a:cs typeface="Livvic Bold"/>
                <a:sym typeface="Livvic Bold"/>
              </a:rPr>
              <a:t>Improve crop area management: </a:t>
            </a:r>
            <a:r>
              <a:rPr lang="en-US" sz="1933">
                <a:solidFill>
                  <a:srgbClr val="613424"/>
                </a:solidFill>
                <a:latin typeface="Livvic"/>
                <a:ea typeface="Livvic"/>
                <a:cs typeface="Livvic"/>
                <a:sym typeface="Livvic"/>
              </a:rPr>
              <a:t>Given the significant impact of effective land use on production, there should be a focus on optimizing the crop areas in underperforming regions. This could involve land rehabilitation, better irrigation practices, or the introduction of high-yield crop varieties.</a:t>
            </a:r>
          </a:p>
          <a:p>
            <a:pPr algn="l" marL="417413" indent="-208707" lvl="1">
              <a:lnSpc>
                <a:spcPts val="2706"/>
              </a:lnSpc>
              <a:buAutoNum type="arabicPeriod" startAt="1"/>
            </a:pPr>
            <a:r>
              <a:rPr lang="en-US" sz="1933">
                <a:solidFill>
                  <a:srgbClr val="613424"/>
                </a:solidFill>
                <a:latin typeface="Livvic Bold"/>
                <a:ea typeface="Livvic Bold"/>
                <a:cs typeface="Livvic Bold"/>
                <a:sym typeface="Livvic Bold"/>
              </a:rPr>
              <a:t>Resource Allocation and Investment:</a:t>
            </a:r>
          </a:p>
          <a:p>
            <a:pPr algn="l" marL="834827" indent="-278276" lvl="2">
              <a:lnSpc>
                <a:spcPts val="2706"/>
              </a:lnSpc>
              <a:buFont typeface="Arial"/>
              <a:buChar char="⚬"/>
            </a:pPr>
            <a:r>
              <a:rPr lang="en-US" sz="1933">
                <a:solidFill>
                  <a:srgbClr val="613424"/>
                </a:solidFill>
                <a:latin typeface="Livvic Bold"/>
                <a:ea typeface="Livvic Bold"/>
                <a:cs typeface="Livvic Bold"/>
                <a:sym typeface="Livvic Bold"/>
              </a:rPr>
              <a:t>Invest in low-performing sub-counties: </a:t>
            </a:r>
            <a:r>
              <a:rPr lang="en-US" sz="1933">
                <a:solidFill>
                  <a:srgbClr val="613424"/>
                </a:solidFill>
                <a:latin typeface="Livvic"/>
                <a:ea typeface="Livvic"/>
                <a:cs typeface="Livvic"/>
                <a:sym typeface="Livvic"/>
              </a:rPr>
              <a:t>Areas like SOUTHERN DIVISION and NORTHERN DIVISION in Moroto should receive targeted investments, including improved agricultural inputs, infrastructure, and extension services, to address the specific challenges they face and uplift their production levels.</a:t>
            </a:r>
          </a:p>
          <a:p>
            <a:pPr algn="l" marL="417413" indent="-208707" lvl="1">
              <a:lnSpc>
                <a:spcPts val="2706"/>
              </a:lnSpc>
              <a:buAutoNum type="arabicPeriod" startAt="1"/>
            </a:pPr>
            <a:r>
              <a:rPr lang="en-US" sz="1933">
                <a:solidFill>
                  <a:srgbClr val="613424"/>
                </a:solidFill>
                <a:latin typeface="Livvic Bold"/>
                <a:ea typeface="Livvic Bold"/>
                <a:cs typeface="Livvic Bold"/>
                <a:sym typeface="Livvic Bold"/>
              </a:rPr>
              <a:t>Scale Successful Interventions:</a:t>
            </a:r>
          </a:p>
          <a:p>
            <a:pPr algn="l" marL="834827" indent="-278276" lvl="2">
              <a:lnSpc>
                <a:spcPts val="2706"/>
              </a:lnSpc>
              <a:buFont typeface="Arial"/>
              <a:buChar char="⚬"/>
            </a:pPr>
            <a:r>
              <a:rPr lang="en-US" sz="1933">
                <a:solidFill>
                  <a:srgbClr val="613424"/>
                </a:solidFill>
                <a:latin typeface="Livvic Bold"/>
                <a:ea typeface="Livvic Bold"/>
                <a:cs typeface="Livvic Bold"/>
                <a:sym typeface="Livvic Bold"/>
              </a:rPr>
              <a:t>Broaden successful initiatives: </a:t>
            </a:r>
            <a:r>
              <a:rPr lang="en-US" sz="1933">
                <a:solidFill>
                  <a:srgbClr val="613424"/>
                </a:solidFill>
                <a:latin typeface="Livvic"/>
                <a:ea typeface="Livvic"/>
                <a:cs typeface="Livvic"/>
                <a:sym typeface="Livvic"/>
              </a:rPr>
              <a:t>Programs that have proven successful in sub-counties with high yields and production should be expanded to neighboring districts. This includes promoting high-yield seeds, better pest management, and modern farming techniques.</a:t>
            </a:r>
          </a:p>
          <a:p>
            <a:pPr algn="l" marL="417413" indent="-208707" lvl="1">
              <a:lnSpc>
                <a:spcPts val="2706"/>
              </a:lnSpc>
              <a:buAutoNum type="arabicPeriod" startAt="1"/>
            </a:pPr>
            <a:r>
              <a:rPr lang="en-US" sz="1933">
                <a:solidFill>
                  <a:srgbClr val="613424"/>
                </a:solidFill>
                <a:latin typeface="Livvic Bold"/>
                <a:ea typeface="Livvic Bold"/>
                <a:cs typeface="Livvic Bold"/>
                <a:sym typeface="Livvic Bold"/>
              </a:rPr>
              <a:t>Monitoring and Continuous Improvement:</a:t>
            </a:r>
          </a:p>
          <a:p>
            <a:pPr algn="l" marL="834827" indent="-278276" lvl="2">
              <a:lnSpc>
                <a:spcPts val="2706"/>
              </a:lnSpc>
              <a:buFont typeface="Arial"/>
              <a:buChar char="⚬"/>
            </a:pPr>
            <a:r>
              <a:rPr lang="en-US" sz="1933">
                <a:solidFill>
                  <a:srgbClr val="613424"/>
                </a:solidFill>
                <a:latin typeface="Livvic Bold"/>
                <a:ea typeface="Livvic Bold"/>
                <a:cs typeface="Livvic Bold"/>
                <a:sym typeface="Livvic Bold"/>
              </a:rPr>
              <a:t>Establish regular monitoring: </a:t>
            </a:r>
            <a:r>
              <a:rPr lang="en-US" sz="1933">
                <a:solidFill>
                  <a:srgbClr val="613424"/>
                </a:solidFill>
                <a:latin typeface="Livvic"/>
                <a:ea typeface="Livvic"/>
                <a:cs typeface="Livvic"/>
                <a:sym typeface="Livvic"/>
              </a:rPr>
              <a:t>Regular monitoring of agricultural performance across all sub counties should be implemented to track progress, identify emerging challenges, and continuously adapt strategies. Data-driven decisions will ensure that interventions remain effective and resources are allocated efficiently.</a:t>
            </a:r>
          </a:p>
          <a:p>
            <a:pPr algn="l">
              <a:lnSpc>
                <a:spcPts val="2706"/>
              </a:lnSpc>
            </a:pPr>
          </a:p>
        </p:txBody>
      </p:sp>
      <p:sp>
        <p:nvSpPr>
          <p:cNvPr name="TextBox 7" id="7"/>
          <p:cNvSpPr txBox="true"/>
          <p:nvPr/>
        </p:nvSpPr>
        <p:spPr>
          <a:xfrm rot="0">
            <a:off x="312781" y="234161"/>
            <a:ext cx="8155830" cy="715953"/>
          </a:xfrm>
          <a:prstGeom prst="rect">
            <a:avLst/>
          </a:prstGeom>
        </p:spPr>
        <p:txBody>
          <a:bodyPr anchor="t" rtlCol="false" tIns="0" lIns="0" bIns="0" rIns="0">
            <a:spAutoFit/>
          </a:bodyPr>
          <a:lstStyle/>
          <a:p>
            <a:pPr algn="ctr">
              <a:lnSpc>
                <a:spcPts val="5312"/>
              </a:lnSpc>
            </a:pPr>
            <a:r>
              <a:rPr lang="en-US" sz="5312">
                <a:solidFill>
                  <a:srgbClr val="613424"/>
                </a:solidFill>
                <a:latin typeface="Bobby Jones"/>
                <a:ea typeface="Bobby Jones"/>
                <a:cs typeface="Bobby Jones"/>
                <a:sym typeface="Bobby Jones"/>
              </a:rPr>
              <a:t>BUSINESS RECOMMENDATIONS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62609" y="-244027"/>
            <a:ext cx="18650609" cy="11134153"/>
            <a:chOff x="0" y="0"/>
            <a:chExt cx="4912095" cy="2932452"/>
          </a:xfrm>
        </p:grpSpPr>
        <p:sp>
          <p:nvSpPr>
            <p:cNvPr name="Freeform 4" id="4"/>
            <p:cNvSpPr/>
            <p:nvPr/>
          </p:nvSpPr>
          <p:spPr>
            <a:xfrm flipH="false" flipV="false" rot="0">
              <a:off x="0" y="0"/>
              <a:ext cx="4912095" cy="2932452"/>
            </a:xfrm>
            <a:custGeom>
              <a:avLst/>
              <a:gdLst/>
              <a:ahLst/>
              <a:cxnLst/>
              <a:rect r="r" b="b" t="t" l="l"/>
              <a:pathLst>
                <a:path h="2932452" w="4912095">
                  <a:moveTo>
                    <a:pt x="0" y="0"/>
                  </a:moveTo>
                  <a:lnTo>
                    <a:pt x="4912095" y="0"/>
                  </a:lnTo>
                  <a:lnTo>
                    <a:pt x="4912095" y="2932452"/>
                  </a:lnTo>
                  <a:lnTo>
                    <a:pt x="0" y="2932452"/>
                  </a:lnTo>
                  <a:close/>
                </a:path>
              </a:pathLst>
            </a:custGeom>
            <a:solidFill>
              <a:srgbClr val="613424">
                <a:alpha val="89804"/>
              </a:srgbClr>
            </a:solidFill>
          </p:spPr>
        </p:sp>
        <p:sp>
          <p:nvSpPr>
            <p:cNvPr name="TextBox 5" id="5"/>
            <p:cNvSpPr txBox="true"/>
            <p:nvPr/>
          </p:nvSpPr>
          <p:spPr>
            <a:xfrm>
              <a:off x="0" y="-38100"/>
              <a:ext cx="4912095" cy="297055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96886" y="1527590"/>
            <a:ext cx="16739981" cy="8026071"/>
          </a:xfrm>
          <a:prstGeom prst="rect">
            <a:avLst/>
          </a:prstGeom>
        </p:spPr>
        <p:txBody>
          <a:bodyPr anchor="t" rtlCol="false" tIns="0" lIns="0" bIns="0" rIns="0">
            <a:spAutoFit/>
          </a:bodyPr>
          <a:lstStyle/>
          <a:p>
            <a:pPr algn="l">
              <a:lnSpc>
                <a:spcPts val="4918"/>
              </a:lnSpc>
            </a:pPr>
          </a:p>
          <a:p>
            <a:pPr algn="l">
              <a:lnSpc>
                <a:spcPts val="4918"/>
              </a:lnSpc>
            </a:pPr>
            <a:r>
              <a:rPr lang="en-US" sz="3512">
                <a:solidFill>
                  <a:srgbClr val="FFFFFF"/>
                </a:solidFill>
                <a:latin typeface="Livvic"/>
                <a:ea typeface="Livvic"/>
                <a:cs typeface="Livvic"/>
                <a:sym typeface="Livvic"/>
              </a:rPr>
              <a:t>1. Temporal trends in crop yields and production.</a:t>
            </a:r>
          </a:p>
          <a:p>
            <a:pPr algn="l">
              <a:lnSpc>
                <a:spcPts val="4918"/>
              </a:lnSpc>
            </a:pPr>
          </a:p>
          <a:p>
            <a:pPr algn="l">
              <a:lnSpc>
                <a:spcPts val="4918"/>
              </a:lnSpc>
            </a:pPr>
            <a:r>
              <a:rPr lang="en-US" sz="3512">
                <a:solidFill>
                  <a:srgbClr val="FFFFFF"/>
                </a:solidFill>
                <a:latin typeface="Livvic"/>
                <a:ea typeface="Livvic"/>
                <a:cs typeface="Livvic"/>
                <a:sym typeface="Livvic"/>
              </a:rPr>
              <a:t>2. Impact of socioeconomic factors on agricultural outcomes.</a:t>
            </a:r>
          </a:p>
          <a:p>
            <a:pPr algn="l">
              <a:lnSpc>
                <a:spcPts val="4918"/>
              </a:lnSpc>
            </a:pPr>
          </a:p>
          <a:p>
            <a:pPr algn="l">
              <a:lnSpc>
                <a:spcPts val="4918"/>
              </a:lnSpc>
            </a:pPr>
            <a:r>
              <a:rPr lang="en-US" sz="3512">
                <a:solidFill>
                  <a:srgbClr val="FFFFFF"/>
                </a:solidFill>
                <a:latin typeface="Livvic"/>
                <a:ea typeface="Livvic"/>
                <a:cs typeface="Livvic"/>
                <a:sym typeface="Livvic"/>
              </a:rPr>
              <a:t>3. Predictive modeling for future crop yields and production.</a:t>
            </a:r>
          </a:p>
          <a:p>
            <a:pPr algn="l">
              <a:lnSpc>
                <a:spcPts val="4918"/>
              </a:lnSpc>
            </a:pPr>
          </a:p>
          <a:p>
            <a:pPr algn="l">
              <a:lnSpc>
                <a:spcPts val="4918"/>
              </a:lnSpc>
            </a:pPr>
            <a:r>
              <a:rPr lang="en-US" sz="3512">
                <a:solidFill>
                  <a:srgbClr val="FFFFFF"/>
                </a:solidFill>
                <a:latin typeface="Livvic"/>
                <a:ea typeface="Livvic"/>
                <a:cs typeface="Livvic"/>
                <a:sym typeface="Livvic"/>
              </a:rPr>
              <a:t>4. Impact assessment of agricultural interventions.</a:t>
            </a:r>
          </a:p>
          <a:p>
            <a:pPr algn="l">
              <a:lnSpc>
                <a:spcPts val="4918"/>
              </a:lnSpc>
            </a:pPr>
          </a:p>
          <a:p>
            <a:pPr algn="l">
              <a:lnSpc>
                <a:spcPts val="4918"/>
              </a:lnSpc>
            </a:pPr>
            <a:r>
              <a:rPr lang="en-US" sz="3512">
                <a:solidFill>
                  <a:srgbClr val="FFFFFF"/>
                </a:solidFill>
                <a:latin typeface="Livvic"/>
                <a:ea typeface="Livvic"/>
                <a:cs typeface="Livvic"/>
                <a:sym typeface="Livvic"/>
              </a:rPr>
              <a:t>5. Supply chain and market access analysis.</a:t>
            </a:r>
          </a:p>
          <a:p>
            <a:pPr algn="l">
              <a:lnSpc>
                <a:spcPts val="4918"/>
              </a:lnSpc>
            </a:pPr>
          </a:p>
          <a:p>
            <a:pPr algn="l">
              <a:lnSpc>
                <a:spcPts val="4918"/>
              </a:lnSpc>
            </a:pPr>
            <a:r>
              <a:rPr lang="en-US" sz="3512">
                <a:solidFill>
                  <a:srgbClr val="FFFFFF"/>
                </a:solidFill>
                <a:latin typeface="Livvic"/>
                <a:ea typeface="Livvic"/>
                <a:cs typeface="Livvic"/>
                <a:sym typeface="Livvic"/>
              </a:rPr>
              <a:t>6. Environmental impact of current agricultural practices.</a:t>
            </a:r>
          </a:p>
          <a:p>
            <a:pPr algn="l">
              <a:lnSpc>
                <a:spcPts val="4918"/>
              </a:lnSpc>
            </a:pPr>
          </a:p>
        </p:txBody>
      </p:sp>
      <p:sp>
        <p:nvSpPr>
          <p:cNvPr name="TextBox 7" id="7"/>
          <p:cNvSpPr txBox="true"/>
          <p:nvPr/>
        </p:nvSpPr>
        <p:spPr>
          <a:xfrm rot="0">
            <a:off x="2949166" y="277480"/>
            <a:ext cx="7020754" cy="1183187"/>
          </a:xfrm>
          <a:prstGeom prst="rect">
            <a:avLst/>
          </a:prstGeom>
        </p:spPr>
        <p:txBody>
          <a:bodyPr anchor="t" rtlCol="false" tIns="0" lIns="0" bIns="0" rIns="0">
            <a:spAutoFit/>
          </a:bodyPr>
          <a:lstStyle/>
          <a:p>
            <a:pPr algn="ctr">
              <a:lnSpc>
                <a:spcPts val="9002"/>
              </a:lnSpc>
            </a:pPr>
            <a:r>
              <a:rPr lang="en-US" sz="7828">
                <a:solidFill>
                  <a:srgbClr val="FFFFFF"/>
                </a:solidFill>
                <a:latin typeface="Bobby Jones"/>
                <a:ea typeface="Bobby Jones"/>
                <a:cs typeface="Bobby Jones"/>
                <a:sym typeface="Bobby Jones"/>
              </a:rPr>
              <a:t>Future Work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2609" y="-244027"/>
            <a:ext cx="9506609" cy="11134153"/>
            <a:chOff x="0" y="0"/>
            <a:chExt cx="2503798" cy="2932452"/>
          </a:xfrm>
        </p:grpSpPr>
        <p:sp>
          <p:nvSpPr>
            <p:cNvPr name="Freeform 4" id="4"/>
            <p:cNvSpPr/>
            <p:nvPr/>
          </p:nvSpPr>
          <p:spPr>
            <a:xfrm flipH="false" flipV="false" rot="0">
              <a:off x="0" y="0"/>
              <a:ext cx="2503798" cy="2932452"/>
            </a:xfrm>
            <a:custGeom>
              <a:avLst/>
              <a:gdLst/>
              <a:ahLst/>
              <a:cxnLst/>
              <a:rect r="r" b="b" t="t" l="l"/>
              <a:pathLst>
                <a:path h="2932452" w="2503798">
                  <a:moveTo>
                    <a:pt x="0" y="0"/>
                  </a:moveTo>
                  <a:lnTo>
                    <a:pt x="2503798" y="0"/>
                  </a:lnTo>
                  <a:lnTo>
                    <a:pt x="2503798" y="2932452"/>
                  </a:lnTo>
                  <a:lnTo>
                    <a:pt x="0" y="2932452"/>
                  </a:lnTo>
                  <a:close/>
                </a:path>
              </a:pathLst>
            </a:custGeom>
            <a:solidFill>
              <a:srgbClr val="FFFFFF">
                <a:alpha val="89804"/>
              </a:srgbClr>
            </a:solidFill>
          </p:spPr>
        </p:sp>
        <p:sp>
          <p:nvSpPr>
            <p:cNvPr name="TextBox 5" id="5"/>
            <p:cNvSpPr txBox="true"/>
            <p:nvPr/>
          </p:nvSpPr>
          <p:spPr>
            <a:xfrm>
              <a:off x="0" y="-38100"/>
              <a:ext cx="2503798" cy="297055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2834682"/>
            <a:ext cx="7020754" cy="6168696"/>
          </a:xfrm>
          <a:prstGeom prst="rect">
            <a:avLst/>
          </a:prstGeom>
        </p:spPr>
        <p:txBody>
          <a:bodyPr anchor="t" rtlCol="false" tIns="0" lIns="0" bIns="0" rIns="0">
            <a:spAutoFit/>
          </a:bodyPr>
          <a:lstStyle/>
          <a:p>
            <a:pPr algn="ctr">
              <a:lnSpc>
                <a:spcPts val="4918"/>
              </a:lnSpc>
            </a:pPr>
            <a:r>
              <a:rPr lang="en-US" sz="3512">
                <a:solidFill>
                  <a:srgbClr val="613424"/>
                </a:solidFill>
                <a:latin typeface="Livvic"/>
                <a:ea typeface="Livvic"/>
                <a:cs typeface="Livvic"/>
                <a:sym typeface="Livvic"/>
              </a:rPr>
              <a:t>Studying habitats allows us to identify and understand the threats they face. Human activities, such as habitat destruction, pollution, and climate change, can harm habitats and the organisms that depend on them. By studying habitats, we can work towards conserving and protecting these fragile ecosystems.</a:t>
            </a:r>
          </a:p>
        </p:txBody>
      </p:sp>
      <p:sp>
        <p:nvSpPr>
          <p:cNvPr name="TextBox 7" id="7"/>
          <p:cNvSpPr txBox="true"/>
          <p:nvPr/>
        </p:nvSpPr>
        <p:spPr>
          <a:xfrm rot="0">
            <a:off x="1028700" y="1302672"/>
            <a:ext cx="7020754" cy="1303200"/>
          </a:xfrm>
          <a:prstGeom prst="rect">
            <a:avLst/>
          </a:prstGeom>
        </p:spPr>
        <p:txBody>
          <a:bodyPr anchor="t" rtlCol="false" tIns="0" lIns="0" bIns="0" rIns="0">
            <a:spAutoFit/>
          </a:bodyPr>
          <a:lstStyle/>
          <a:p>
            <a:pPr algn="ctr">
              <a:lnSpc>
                <a:spcPts val="10037"/>
              </a:lnSpc>
            </a:pPr>
            <a:r>
              <a:rPr lang="en-US" sz="8728">
                <a:solidFill>
                  <a:srgbClr val="613424"/>
                </a:solidFill>
                <a:latin typeface="Bobby Jones"/>
                <a:ea typeface="Bobby Jones"/>
                <a:cs typeface="Bobby Jones"/>
                <a:sym typeface="Bobby Jones"/>
              </a:rPr>
              <a:t>Conservation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6318" r="0" b="-793"/>
            </a:stretch>
          </a:blipFill>
        </p:spPr>
      </p:sp>
      <p:grpSp>
        <p:nvGrpSpPr>
          <p:cNvPr name="Group 3" id="3"/>
          <p:cNvGrpSpPr/>
          <p:nvPr/>
        </p:nvGrpSpPr>
        <p:grpSpPr>
          <a:xfrm rot="0">
            <a:off x="-362609" y="2755510"/>
            <a:ext cx="19034342" cy="5451932"/>
            <a:chOff x="0" y="0"/>
            <a:chExt cx="5013160" cy="1435900"/>
          </a:xfrm>
        </p:grpSpPr>
        <p:sp>
          <p:nvSpPr>
            <p:cNvPr name="Freeform 4" id="4"/>
            <p:cNvSpPr/>
            <p:nvPr/>
          </p:nvSpPr>
          <p:spPr>
            <a:xfrm flipH="false" flipV="false" rot="0">
              <a:off x="0" y="0"/>
              <a:ext cx="5013160" cy="1435900"/>
            </a:xfrm>
            <a:custGeom>
              <a:avLst/>
              <a:gdLst/>
              <a:ahLst/>
              <a:cxnLst/>
              <a:rect r="r" b="b" t="t" l="l"/>
              <a:pathLst>
                <a:path h="1435900" w="5013160">
                  <a:moveTo>
                    <a:pt x="0" y="0"/>
                  </a:moveTo>
                  <a:lnTo>
                    <a:pt x="5013160" y="0"/>
                  </a:lnTo>
                  <a:lnTo>
                    <a:pt x="5013160" y="1435900"/>
                  </a:lnTo>
                  <a:lnTo>
                    <a:pt x="0" y="1435900"/>
                  </a:lnTo>
                  <a:close/>
                </a:path>
              </a:pathLst>
            </a:custGeom>
            <a:solidFill>
              <a:srgbClr val="613424"/>
            </a:solidFill>
          </p:spPr>
        </p:sp>
        <p:sp>
          <p:nvSpPr>
            <p:cNvPr name="TextBox 5" id="5"/>
            <p:cNvSpPr txBox="true"/>
            <p:nvPr/>
          </p:nvSpPr>
          <p:spPr>
            <a:xfrm>
              <a:off x="0" y="-38100"/>
              <a:ext cx="5013160" cy="14740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073387" y="-1865256"/>
            <a:ext cx="14017511" cy="1401751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3424"/>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523963" y="-1414680"/>
            <a:ext cx="13116359" cy="131163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816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22859" y="-1015759"/>
            <a:ext cx="12318567" cy="12318517"/>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52449" t="-46810" r="-52879" b="0"/>
              </a:stretch>
            </a:blipFill>
          </p:spPr>
        </p:sp>
      </p:grpSp>
      <p:sp>
        <p:nvSpPr>
          <p:cNvPr name="Freeform 14" id="14"/>
          <p:cNvSpPr/>
          <p:nvPr/>
        </p:nvSpPr>
        <p:spPr>
          <a:xfrm flipH="false" flipV="false" rot="0">
            <a:off x="6646066" y="5143500"/>
            <a:ext cx="1739306" cy="2507107"/>
          </a:xfrm>
          <a:custGeom>
            <a:avLst/>
            <a:gdLst/>
            <a:ahLst/>
            <a:cxnLst/>
            <a:rect r="r" b="b" t="t" l="l"/>
            <a:pathLst>
              <a:path h="2507107" w="1739306">
                <a:moveTo>
                  <a:pt x="0" y="0"/>
                </a:moveTo>
                <a:lnTo>
                  <a:pt x="1739305" y="0"/>
                </a:lnTo>
                <a:lnTo>
                  <a:pt x="1739305" y="2507107"/>
                </a:lnTo>
                <a:lnTo>
                  <a:pt x="0" y="2507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28700" y="3569520"/>
            <a:ext cx="6731189" cy="4081087"/>
          </a:xfrm>
          <a:prstGeom prst="rect">
            <a:avLst/>
          </a:prstGeom>
        </p:spPr>
        <p:txBody>
          <a:bodyPr anchor="t" rtlCol="false" tIns="0" lIns="0" bIns="0" rIns="0">
            <a:spAutoFit/>
          </a:bodyPr>
          <a:lstStyle/>
          <a:p>
            <a:pPr algn="ctr">
              <a:lnSpc>
                <a:spcPts val="15547"/>
              </a:lnSpc>
            </a:pPr>
            <a:r>
              <a:rPr lang="en-US" sz="15547">
                <a:solidFill>
                  <a:srgbClr val="FFFFFF"/>
                </a:solidFill>
                <a:latin typeface="Bobby Jones"/>
                <a:ea typeface="Bobby Jones"/>
                <a:cs typeface="Bobby Jones"/>
                <a:sym typeface="Bobby Jones"/>
              </a:rPr>
              <a:t>THANK</a:t>
            </a:r>
          </a:p>
          <a:p>
            <a:pPr algn="ctr">
              <a:lnSpc>
                <a:spcPts val="15547"/>
              </a:lnSpc>
            </a:pPr>
            <a:r>
              <a:rPr lang="en-US" sz="15547">
                <a:solidFill>
                  <a:srgbClr val="FFFFFF"/>
                </a:solidFill>
                <a:latin typeface="Bobby Jones"/>
                <a:ea typeface="Bobby Jones"/>
                <a:cs typeface="Bobby Jones"/>
                <a:sym typeface="Bobby Jones"/>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841" t="0" r="-14841" b="0"/>
            </a:stretch>
          </a:blipFill>
        </p:spPr>
      </p:sp>
      <p:sp>
        <p:nvSpPr>
          <p:cNvPr name="Freeform 3" id="3"/>
          <p:cNvSpPr/>
          <p:nvPr/>
        </p:nvSpPr>
        <p:spPr>
          <a:xfrm flipH="false" flipV="false" rot="0">
            <a:off x="3068515" y="0"/>
            <a:ext cx="15363545" cy="10287000"/>
          </a:xfrm>
          <a:custGeom>
            <a:avLst/>
            <a:gdLst/>
            <a:ahLst/>
            <a:cxnLst/>
            <a:rect r="r" b="b" t="t" l="l"/>
            <a:pathLst>
              <a:path h="10287000" w="15363545">
                <a:moveTo>
                  <a:pt x="0" y="0"/>
                </a:moveTo>
                <a:lnTo>
                  <a:pt x="15363546" y="0"/>
                </a:lnTo>
                <a:lnTo>
                  <a:pt x="15363546" y="10287000"/>
                </a:lnTo>
                <a:lnTo>
                  <a:pt x="0" y="10287000"/>
                </a:lnTo>
                <a:lnTo>
                  <a:pt x="0" y="0"/>
                </a:lnTo>
                <a:close/>
              </a:path>
            </a:pathLst>
          </a:custGeom>
          <a:blipFill>
            <a:blip r:embed="rId3"/>
            <a:stretch>
              <a:fillRect l="-45313" t="0" r="-38617" b="0"/>
            </a:stretch>
          </a:blipFill>
        </p:spPr>
      </p:sp>
      <p:grpSp>
        <p:nvGrpSpPr>
          <p:cNvPr name="Group 4" id="4"/>
          <p:cNvGrpSpPr/>
          <p:nvPr/>
        </p:nvGrpSpPr>
        <p:grpSpPr>
          <a:xfrm rot="0">
            <a:off x="-362609" y="-244027"/>
            <a:ext cx="9506609" cy="11134153"/>
            <a:chOff x="0" y="0"/>
            <a:chExt cx="2503798" cy="2932452"/>
          </a:xfrm>
        </p:grpSpPr>
        <p:sp>
          <p:nvSpPr>
            <p:cNvPr name="Freeform 5" id="5"/>
            <p:cNvSpPr/>
            <p:nvPr/>
          </p:nvSpPr>
          <p:spPr>
            <a:xfrm flipH="false" flipV="false" rot="0">
              <a:off x="0" y="0"/>
              <a:ext cx="2503798" cy="2932452"/>
            </a:xfrm>
            <a:custGeom>
              <a:avLst/>
              <a:gdLst/>
              <a:ahLst/>
              <a:cxnLst/>
              <a:rect r="r" b="b" t="t" l="l"/>
              <a:pathLst>
                <a:path h="2932452" w="2503798">
                  <a:moveTo>
                    <a:pt x="0" y="0"/>
                  </a:moveTo>
                  <a:lnTo>
                    <a:pt x="2503798" y="0"/>
                  </a:lnTo>
                  <a:lnTo>
                    <a:pt x="2503798" y="2932452"/>
                  </a:lnTo>
                  <a:lnTo>
                    <a:pt x="0" y="2932452"/>
                  </a:lnTo>
                  <a:close/>
                </a:path>
              </a:pathLst>
            </a:custGeom>
            <a:solidFill>
              <a:srgbClr val="613424">
                <a:alpha val="89804"/>
              </a:srgbClr>
            </a:solidFill>
          </p:spPr>
        </p:sp>
        <p:sp>
          <p:nvSpPr>
            <p:cNvPr name="TextBox 6" id="6"/>
            <p:cNvSpPr txBox="true"/>
            <p:nvPr/>
          </p:nvSpPr>
          <p:spPr>
            <a:xfrm>
              <a:off x="0" y="-38100"/>
              <a:ext cx="2503798" cy="297055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27538" y="2065776"/>
            <a:ext cx="8049454" cy="5164847"/>
          </a:xfrm>
          <a:prstGeom prst="rect">
            <a:avLst/>
          </a:prstGeom>
        </p:spPr>
        <p:txBody>
          <a:bodyPr anchor="t" rtlCol="false" tIns="0" lIns="0" bIns="0" rIns="0">
            <a:spAutoFit/>
          </a:bodyPr>
          <a:lstStyle/>
          <a:p>
            <a:pPr algn="ctr">
              <a:lnSpc>
                <a:spcPts val="5123"/>
              </a:lnSpc>
            </a:pPr>
            <a:r>
              <a:rPr lang="en-US" sz="3659">
                <a:solidFill>
                  <a:srgbClr val="FFFFFF"/>
                </a:solidFill>
                <a:latin typeface="Livvic"/>
                <a:ea typeface="Livvic"/>
                <a:cs typeface="Livvic"/>
                <a:sym typeface="Livvic"/>
              </a:rPr>
              <a:t>Karamoja, the most food-insecure region of Uganda, suffers from low crop productivity due to severe droughts and pest outbreaks. NGOs provide support to farmers with low yields but lack comprehensive regional data, relying instead on local sources to prioritize their efforts. </a:t>
            </a:r>
          </a:p>
        </p:txBody>
      </p:sp>
      <p:sp>
        <p:nvSpPr>
          <p:cNvPr name="TextBox 8" id="8"/>
          <p:cNvSpPr txBox="true"/>
          <p:nvPr/>
        </p:nvSpPr>
        <p:spPr>
          <a:xfrm rot="0">
            <a:off x="880318" y="120282"/>
            <a:ext cx="7020754" cy="1096550"/>
          </a:xfrm>
          <a:prstGeom prst="rect">
            <a:avLst/>
          </a:prstGeom>
        </p:spPr>
        <p:txBody>
          <a:bodyPr anchor="t" rtlCol="false" tIns="0" lIns="0" bIns="0" rIns="0">
            <a:spAutoFit/>
          </a:bodyPr>
          <a:lstStyle/>
          <a:p>
            <a:pPr algn="ctr">
              <a:lnSpc>
                <a:spcPts val="8860"/>
              </a:lnSpc>
              <a:spcBef>
                <a:spcPct val="0"/>
              </a:spcBef>
            </a:pPr>
            <a:r>
              <a:rPr lang="en-US" sz="6328">
                <a:solidFill>
                  <a:srgbClr val="FFFFFF"/>
                </a:solidFill>
                <a:latin typeface="Bobby Jones"/>
                <a:ea typeface="Bobby Jones"/>
                <a:cs typeface="Bobby Jones"/>
                <a:sym typeface="Bobby Jones"/>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13424"/>
        </a:solidFill>
      </p:bgPr>
    </p:bg>
    <p:spTree>
      <p:nvGrpSpPr>
        <p:cNvPr id="1" name=""/>
        <p:cNvGrpSpPr/>
        <p:nvPr/>
      </p:nvGrpSpPr>
      <p:grpSpPr>
        <a:xfrm>
          <a:off x="0" y="0"/>
          <a:ext cx="0" cy="0"/>
          <a:chOff x="0" y="0"/>
          <a:chExt cx="0" cy="0"/>
        </a:xfrm>
      </p:grpSpPr>
      <p:grpSp>
        <p:nvGrpSpPr>
          <p:cNvPr name="Group 2" id="2"/>
          <p:cNvGrpSpPr/>
          <p:nvPr/>
        </p:nvGrpSpPr>
        <p:grpSpPr>
          <a:xfrm rot="0">
            <a:off x="337499" y="255034"/>
            <a:ext cx="17613001" cy="9776932"/>
            <a:chOff x="0" y="0"/>
            <a:chExt cx="4638815" cy="2574995"/>
          </a:xfrm>
        </p:grpSpPr>
        <p:sp>
          <p:nvSpPr>
            <p:cNvPr name="Freeform 3" id="3"/>
            <p:cNvSpPr/>
            <p:nvPr/>
          </p:nvSpPr>
          <p:spPr>
            <a:xfrm flipH="false" flipV="false" rot="0">
              <a:off x="0" y="0"/>
              <a:ext cx="4638815" cy="2574995"/>
            </a:xfrm>
            <a:custGeom>
              <a:avLst/>
              <a:gdLst/>
              <a:ahLst/>
              <a:cxnLst/>
              <a:rect r="r" b="b" t="t" l="l"/>
              <a:pathLst>
                <a:path h="2574995" w="4638815">
                  <a:moveTo>
                    <a:pt x="0" y="0"/>
                  </a:moveTo>
                  <a:lnTo>
                    <a:pt x="4638815" y="0"/>
                  </a:lnTo>
                  <a:lnTo>
                    <a:pt x="4638815" y="2574995"/>
                  </a:lnTo>
                  <a:lnTo>
                    <a:pt x="0" y="2574995"/>
                  </a:lnTo>
                  <a:close/>
                </a:path>
              </a:pathLst>
            </a:custGeom>
            <a:solidFill>
              <a:srgbClr val="FFFFFF"/>
            </a:solidFill>
          </p:spPr>
        </p:sp>
        <p:sp>
          <p:nvSpPr>
            <p:cNvPr name="TextBox 4" id="4"/>
            <p:cNvSpPr txBox="true"/>
            <p:nvPr/>
          </p:nvSpPr>
          <p:spPr>
            <a:xfrm>
              <a:off x="0" y="-38100"/>
              <a:ext cx="4638815" cy="261309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29537" y="5063122"/>
            <a:ext cx="2631671" cy="26316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3424"/>
            </a:solidFill>
          </p:spPr>
        </p:sp>
        <p:sp>
          <p:nvSpPr>
            <p:cNvPr name="TextBox 7" id="7"/>
            <p:cNvSpPr txBox="true"/>
            <p:nvPr/>
          </p:nvSpPr>
          <p:spPr>
            <a:xfrm>
              <a:off x="76200" y="38100"/>
              <a:ext cx="660400" cy="698500"/>
            </a:xfrm>
            <a:prstGeom prst="rect">
              <a:avLst/>
            </a:prstGeom>
          </p:spPr>
          <p:txBody>
            <a:bodyPr anchor="ctr" rtlCol="false" tIns="43320" lIns="43320" bIns="43320" rIns="43320"/>
            <a:lstStyle/>
            <a:p>
              <a:pPr algn="ctr">
                <a:lnSpc>
                  <a:spcPts val="2659"/>
                </a:lnSpc>
              </a:pPr>
            </a:p>
          </p:txBody>
        </p:sp>
      </p:grpSp>
      <p:sp>
        <p:nvSpPr>
          <p:cNvPr name="TextBox 8" id="8"/>
          <p:cNvSpPr txBox="true"/>
          <p:nvPr/>
        </p:nvSpPr>
        <p:spPr>
          <a:xfrm rot="0">
            <a:off x="907232" y="4425637"/>
            <a:ext cx="3548991" cy="1679721"/>
          </a:xfrm>
          <a:prstGeom prst="rect">
            <a:avLst/>
          </a:prstGeom>
        </p:spPr>
        <p:txBody>
          <a:bodyPr anchor="t" rtlCol="false" tIns="0" lIns="0" bIns="0" rIns="0">
            <a:spAutoFit/>
          </a:bodyPr>
          <a:lstStyle/>
          <a:p>
            <a:pPr algn="ctr">
              <a:lnSpc>
                <a:spcPts val="4061"/>
              </a:lnSpc>
            </a:pPr>
            <a:r>
              <a:rPr lang="en-US" sz="2900">
                <a:solidFill>
                  <a:srgbClr val="613424"/>
                </a:solidFill>
                <a:latin typeface="Livvic"/>
                <a:ea typeface="Livvic"/>
                <a:cs typeface="Livvic"/>
                <a:sym typeface="Livvic"/>
              </a:rPr>
              <a:t>Develop an Interactive Tool</a:t>
            </a:r>
          </a:p>
        </p:txBody>
      </p:sp>
      <p:grpSp>
        <p:nvGrpSpPr>
          <p:cNvPr name="Group 9" id="9"/>
          <p:cNvGrpSpPr/>
          <p:nvPr/>
        </p:nvGrpSpPr>
        <p:grpSpPr>
          <a:xfrm rot="0">
            <a:off x="1517176" y="5150767"/>
            <a:ext cx="2456392" cy="2456382"/>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187" t="0" r="-25187" b="0"/>
              </a:stretch>
            </a:blipFill>
          </p:spPr>
        </p:sp>
      </p:grpSp>
      <p:grpSp>
        <p:nvGrpSpPr>
          <p:cNvPr name="Group 11" id="11"/>
          <p:cNvGrpSpPr/>
          <p:nvPr/>
        </p:nvGrpSpPr>
        <p:grpSpPr>
          <a:xfrm rot="0">
            <a:off x="14066613" y="4789523"/>
            <a:ext cx="2631671" cy="26316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3424"/>
            </a:solidFill>
          </p:spPr>
        </p:sp>
        <p:sp>
          <p:nvSpPr>
            <p:cNvPr name="TextBox 13" id="13"/>
            <p:cNvSpPr txBox="true"/>
            <p:nvPr/>
          </p:nvSpPr>
          <p:spPr>
            <a:xfrm>
              <a:off x="76200" y="38100"/>
              <a:ext cx="660400" cy="698500"/>
            </a:xfrm>
            <a:prstGeom prst="rect">
              <a:avLst/>
            </a:prstGeom>
          </p:spPr>
          <p:txBody>
            <a:bodyPr anchor="ctr" rtlCol="false" tIns="43320" lIns="43320" bIns="43320" rIns="43320"/>
            <a:lstStyle/>
            <a:p>
              <a:pPr algn="ctr">
                <a:lnSpc>
                  <a:spcPts val="2659"/>
                </a:lnSpc>
              </a:pPr>
            </a:p>
          </p:txBody>
        </p:sp>
      </p:grpSp>
      <p:sp>
        <p:nvSpPr>
          <p:cNvPr name="TextBox 14" id="14"/>
          <p:cNvSpPr txBox="true"/>
          <p:nvPr/>
        </p:nvSpPr>
        <p:spPr>
          <a:xfrm rot="0">
            <a:off x="5817441" y="4459040"/>
            <a:ext cx="3273967" cy="1243224"/>
          </a:xfrm>
          <a:prstGeom prst="rect">
            <a:avLst/>
          </a:prstGeom>
        </p:spPr>
        <p:txBody>
          <a:bodyPr anchor="t" rtlCol="false" tIns="0" lIns="0" bIns="0" rIns="0">
            <a:spAutoFit/>
          </a:bodyPr>
          <a:lstStyle/>
          <a:p>
            <a:pPr algn="ctr">
              <a:lnSpc>
                <a:spcPts val="4334"/>
              </a:lnSpc>
            </a:pPr>
            <a:r>
              <a:rPr lang="en-US" sz="3096">
                <a:solidFill>
                  <a:srgbClr val="613424"/>
                </a:solidFill>
                <a:latin typeface="Livvic"/>
                <a:ea typeface="Livvic"/>
                <a:cs typeface="Livvic"/>
                <a:sym typeface="Livvic"/>
              </a:rPr>
              <a:t> Data Visualizations</a:t>
            </a:r>
          </a:p>
        </p:txBody>
      </p:sp>
      <p:grpSp>
        <p:nvGrpSpPr>
          <p:cNvPr name="Group 15" id="15"/>
          <p:cNvGrpSpPr/>
          <p:nvPr/>
        </p:nvGrpSpPr>
        <p:grpSpPr>
          <a:xfrm rot="0">
            <a:off x="14154252" y="4877167"/>
            <a:ext cx="2456392" cy="2456382"/>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3394" t="0" r="-23394" b="0"/>
              </a:stretch>
            </a:blipFill>
          </p:spPr>
        </p:sp>
      </p:grpSp>
      <p:grpSp>
        <p:nvGrpSpPr>
          <p:cNvPr name="Group 17" id="17"/>
          <p:cNvGrpSpPr/>
          <p:nvPr/>
        </p:nvGrpSpPr>
        <p:grpSpPr>
          <a:xfrm rot="0">
            <a:off x="6138589" y="5063122"/>
            <a:ext cx="2631671" cy="263167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3424"/>
            </a:solidFill>
          </p:spPr>
        </p:sp>
        <p:sp>
          <p:nvSpPr>
            <p:cNvPr name="TextBox 19" id="19"/>
            <p:cNvSpPr txBox="true"/>
            <p:nvPr/>
          </p:nvSpPr>
          <p:spPr>
            <a:xfrm>
              <a:off x="76200" y="38100"/>
              <a:ext cx="660400" cy="698500"/>
            </a:xfrm>
            <a:prstGeom prst="rect">
              <a:avLst/>
            </a:prstGeom>
          </p:spPr>
          <p:txBody>
            <a:bodyPr anchor="ctr" rtlCol="false" tIns="43320" lIns="43320" bIns="43320" rIns="43320"/>
            <a:lstStyle/>
            <a:p>
              <a:pPr algn="ctr">
                <a:lnSpc>
                  <a:spcPts val="2659"/>
                </a:lnSpc>
              </a:pPr>
            </a:p>
          </p:txBody>
        </p:sp>
      </p:grpSp>
      <p:sp>
        <p:nvSpPr>
          <p:cNvPr name="TextBox 20" id="20"/>
          <p:cNvSpPr txBox="true"/>
          <p:nvPr/>
        </p:nvSpPr>
        <p:spPr>
          <a:xfrm rot="0">
            <a:off x="13676578" y="4287280"/>
            <a:ext cx="3411741" cy="1504060"/>
          </a:xfrm>
          <a:prstGeom prst="rect">
            <a:avLst/>
          </a:prstGeom>
        </p:spPr>
        <p:txBody>
          <a:bodyPr anchor="t" rtlCol="false" tIns="0" lIns="0" bIns="0" rIns="0">
            <a:spAutoFit/>
          </a:bodyPr>
          <a:lstStyle/>
          <a:p>
            <a:pPr algn="ctr">
              <a:lnSpc>
                <a:spcPts val="3988"/>
              </a:lnSpc>
            </a:pPr>
            <a:r>
              <a:rPr lang="en-US" sz="2849">
                <a:solidFill>
                  <a:srgbClr val="613424"/>
                </a:solidFill>
                <a:latin typeface="Livvic"/>
                <a:ea typeface="Livvic"/>
                <a:cs typeface="Livvic"/>
                <a:sym typeface="Livvic"/>
              </a:rPr>
              <a:t>Support Decision-Making</a:t>
            </a:r>
          </a:p>
        </p:txBody>
      </p:sp>
      <p:grpSp>
        <p:nvGrpSpPr>
          <p:cNvPr name="Group 21" id="21"/>
          <p:cNvGrpSpPr/>
          <p:nvPr/>
        </p:nvGrpSpPr>
        <p:grpSpPr>
          <a:xfrm rot="0">
            <a:off x="6226229" y="5143500"/>
            <a:ext cx="2456392" cy="2456382"/>
            <a:chOff x="0" y="0"/>
            <a:chExt cx="6350000" cy="6349975"/>
          </a:xfrm>
        </p:grpSpPr>
        <p:sp>
          <p:nvSpPr>
            <p:cNvPr name="Freeform 22" id="2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8739" t="0" r="-28739" b="0"/>
              </a:stretch>
            </a:blipFill>
          </p:spPr>
        </p:sp>
      </p:grpSp>
      <p:sp>
        <p:nvSpPr>
          <p:cNvPr name="TextBox 23" id="23"/>
          <p:cNvSpPr txBox="true"/>
          <p:nvPr/>
        </p:nvSpPr>
        <p:spPr>
          <a:xfrm rot="0">
            <a:off x="1134208" y="2575079"/>
            <a:ext cx="16230600" cy="1089966"/>
          </a:xfrm>
          <a:prstGeom prst="rect">
            <a:avLst/>
          </a:prstGeom>
        </p:spPr>
        <p:txBody>
          <a:bodyPr anchor="t" rtlCol="false" tIns="0" lIns="0" bIns="0" rIns="0">
            <a:spAutoFit/>
          </a:bodyPr>
          <a:lstStyle/>
          <a:p>
            <a:pPr algn="ctr">
              <a:lnSpc>
                <a:spcPts val="4498"/>
              </a:lnSpc>
            </a:pPr>
            <a:r>
              <a:rPr lang="en-US" sz="3212">
                <a:solidFill>
                  <a:srgbClr val="613424"/>
                </a:solidFill>
                <a:latin typeface="Livvic"/>
                <a:ea typeface="Livvic"/>
                <a:cs typeface="Livvic"/>
                <a:sym typeface="Livvic"/>
              </a:rPr>
              <a:t>The main objective is to develop a new food security monitoring tool to support the decision-making of NGOs active in Karamoja</a:t>
            </a:r>
          </a:p>
        </p:txBody>
      </p:sp>
      <p:sp>
        <p:nvSpPr>
          <p:cNvPr name="TextBox 24" id="24"/>
          <p:cNvSpPr txBox="true"/>
          <p:nvPr/>
        </p:nvSpPr>
        <p:spPr>
          <a:xfrm rot="0">
            <a:off x="1134208" y="772227"/>
            <a:ext cx="16230600" cy="1183727"/>
          </a:xfrm>
          <a:prstGeom prst="rect">
            <a:avLst/>
          </a:prstGeom>
        </p:spPr>
        <p:txBody>
          <a:bodyPr anchor="t" rtlCol="false" tIns="0" lIns="0" bIns="0" rIns="0">
            <a:spAutoFit/>
          </a:bodyPr>
          <a:lstStyle/>
          <a:p>
            <a:pPr algn="ctr">
              <a:lnSpc>
                <a:spcPts val="8728"/>
              </a:lnSpc>
            </a:pPr>
            <a:r>
              <a:rPr lang="en-US" sz="8728">
                <a:solidFill>
                  <a:srgbClr val="613424"/>
                </a:solidFill>
                <a:latin typeface="Bobby Jones"/>
                <a:ea typeface="Bobby Jones"/>
                <a:cs typeface="Bobby Jones"/>
                <a:sym typeface="Bobby Jones"/>
              </a:rPr>
              <a:t>OBJECTIVES</a:t>
            </a:r>
          </a:p>
        </p:txBody>
      </p:sp>
      <p:grpSp>
        <p:nvGrpSpPr>
          <p:cNvPr name="Group 25" id="25"/>
          <p:cNvGrpSpPr/>
          <p:nvPr/>
        </p:nvGrpSpPr>
        <p:grpSpPr>
          <a:xfrm rot="0">
            <a:off x="10102729" y="5055856"/>
            <a:ext cx="2631671" cy="263167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3424"/>
            </a:solidFill>
          </p:spPr>
        </p:sp>
        <p:sp>
          <p:nvSpPr>
            <p:cNvPr name="TextBox 27" id="27"/>
            <p:cNvSpPr txBox="true"/>
            <p:nvPr/>
          </p:nvSpPr>
          <p:spPr>
            <a:xfrm>
              <a:off x="76200" y="38100"/>
              <a:ext cx="660400" cy="698500"/>
            </a:xfrm>
            <a:prstGeom prst="rect">
              <a:avLst/>
            </a:prstGeom>
          </p:spPr>
          <p:txBody>
            <a:bodyPr anchor="ctr" rtlCol="false" tIns="43320" lIns="43320" bIns="43320" rIns="43320"/>
            <a:lstStyle/>
            <a:p>
              <a:pPr algn="ctr">
                <a:lnSpc>
                  <a:spcPts val="2659"/>
                </a:lnSpc>
              </a:pPr>
            </a:p>
          </p:txBody>
        </p:sp>
      </p:grpSp>
      <p:grpSp>
        <p:nvGrpSpPr>
          <p:cNvPr name="Group 28" id="28"/>
          <p:cNvGrpSpPr/>
          <p:nvPr/>
        </p:nvGrpSpPr>
        <p:grpSpPr>
          <a:xfrm rot="0">
            <a:off x="10190369" y="5143500"/>
            <a:ext cx="2456392" cy="2456382"/>
            <a:chOff x="0" y="0"/>
            <a:chExt cx="6350000" cy="6349975"/>
          </a:xfrm>
        </p:grpSpPr>
        <p:sp>
          <p:nvSpPr>
            <p:cNvPr name="Freeform 29" id="2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8739" t="0" r="-28739" b="0"/>
              </a:stretch>
            </a:blipFill>
          </p:spPr>
        </p:sp>
      </p:grpSp>
      <p:sp>
        <p:nvSpPr>
          <p:cNvPr name="TextBox 30" id="30"/>
          <p:cNvSpPr txBox="true"/>
          <p:nvPr/>
        </p:nvSpPr>
        <p:spPr>
          <a:xfrm rot="0">
            <a:off x="9765944" y="4468565"/>
            <a:ext cx="3378659" cy="1350716"/>
          </a:xfrm>
          <a:prstGeom prst="rect">
            <a:avLst/>
          </a:prstGeom>
        </p:spPr>
        <p:txBody>
          <a:bodyPr anchor="t" rtlCol="false" tIns="0" lIns="0" bIns="0" rIns="0">
            <a:spAutoFit/>
          </a:bodyPr>
          <a:lstStyle/>
          <a:p>
            <a:pPr algn="ctr">
              <a:lnSpc>
                <a:spcPts val="4196"/>
              </a:lnSpc>
            </a:pPr>
            <a:r>
              <a:rPr lang="en-US" sz="2997">
                <a:solidFill>
                  <a:srgbClr val="613424"/>
                </a:solidFill>
                <a:latin typeface="Livvic"/>
                <a:ea typeface="Livvic"/>
                <a:cs typeface="Livvic"/>
                <a:sym typeface="Livvic"/>
              </a:rPr>
              <a:t>Provide Initial Mockup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56240" y="-244027"/>
            <a:ext cx="11300240" cy="11134153"/>
            <a:chOff x="0" y="0"/>
            <a:chExt cx="2976195" cy="2932452"/>
          </a:xfrm>
        </p:grpSpPr>
        <p:sp>
          <p:nvSpPr>
            <p:cNvPr name="Freeform 3" id="3"/>
            <p:cNvSpPr/>
            <p:nvPr/>
          </p:nvSpPr>
          <p:spPr>
            <a:xfrm flipH="false" flipV="false" rot="0">
              <a:off x="0" y="0"/>
              <a:ext cx="2976195" cy="2932452"/>
            </a:xfrm>
            <a:custGeom>
              <a:avLst/>
              <a:gdLst/>
              <a:ahLst/>
              <a:cxnLst/>
              <a:rect r="r" b="b" t="t" l="l"/>
              <a:pathLst>
                <a:path h="2932452" w="2976195">
                  <a:moveTo>
                    <a:pt x="0" y="0"/>
                  </a:moveTo>
                  <a:lnTo>
                    <a:pt x="2976195" y="0"/>
                  </a:lnTo>
                  <a:lnTo>
                    <a:pt x="2976195" y="2932452"/>
                  </a:lnTo>
                  <a:lnTo>
                    <a:pt x="0" y="2932452"/>
                  </a:lnTo>
                  <a:close/>
                </a:path>
              </a:pathLst>
            </a:custGeom>
            <a:solidFill>
              <a:srgbClr val="FFFFFF">
                <a:alpha val="89804"/>
              </a:srgbClr>
            </a:solidFill>
          </p:spPr>
        </p:sp>
        <p:sp>
          <p:nvSpPr>
            <p:cNvPr name="TextBox 4" id="4"/>
            <p:cNvSpPr txBox="true"/>
            <p:nvPr/>
          </p:nvSpPr>
          <p:spPr>
            <a:xfrm>
              <a:off x="0" y="-38100"/>
              <a:ext cx="2976195" cy="297055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28600" y="232897"/>
            <a:ext cx="17292681" cy="3405069"/>
          </a:xfrm>
          <a:prstGeom prst="rect">
            <a:avLst/>
          </a:prstGeom>
        </p:spPr>
        <p:txBody>
          <a:bodyPr anchor="t" rtlCol="false" tIns="0" lIns="0" bIns="0" rIns="0">
            <a:spAutoFit/>
          </a:bodyPr>
          <a:lstStyle/>
          <a:p>
            <a:pPr algn="ctr">
              <a:lnSpc>
                <a:spcPts val="6999"/>
              </a:lnSpc>
            </a:pPr>
            <a:r>
              <a:rPr lang="en-US" sz="6999">
                <a:solidFill>
                  <a:srgbClr val="613424"/>
                </a:solidFill>
                <a:latin typeface="Bobby Jones"/>
                <a:ea typeface="Bobby Jones"/>
                <a:cs typeface="Bobby Jones"/>
                <a:sym typeface="Bobby Jones"/>
              </a:rPr>
              <a:t>CLEANING AND PREPARING DATA FOR VISUALIZATION</a:t>
            </a:r>
          </a:p>
          <a:p>
            <a:pPr algn="ctr">
              <a:lnSpc>
                <a:spcPts val="12006"/>
              </a:lnSpc>
            </a:pPr>
          </a:p>
        </p:txBody>
      </p:sp>
      <p:sp>
        <p:nvSpPr>
          <p:cNvPr name="Freeform 6" id="6"/>
          <p:cNvSpPr/>
          <p:nvPr/>
        </p:nvSpPr>
        <p:spPr>
          <a:xfrm flipH="false" flipV="false" rot="0">
            <a:off x="10625725" y="2833163"/>
            <a:ext cx="7502683" cy="5222575"/>
          </a:xfrm>
          <a:custGeom>
            <a:avLst/>
            <a:gdLst/>
            <a:ahLst/>
            <a:cxnLst/>
            <a:rect r="r" b="b" t="t" l="l"/>
            <a:pathLst>
              <a:path h="5222575" w="7502683">
                <a:moveTo>
                  <a:pt x="0" y="0"/>
                </a:moveTo>
                <a:lnTo>
                  <a:pt x="7502683" y="0"/>
                </a:lnTo>
                <a:lnTo>
                  <a:pt x="7502683" y="5222575"/>
                </a:lnTo>
                <a:lnTo>
                  <a:pt x="0" y="5222575"/>
                </a:lnTo>
                <a:lnTo>
                  <a:pt x="0" y="0"/>
                </a:lnTo>
                <a:close/>
              </a:path>
            </a:pathLst>
          </a:custGeom>
          <a:blipFill>
            <a:blip r:embed="rId2"/>
            <a:stretch>
              <a:fillRect l="0" t="0" r="-8764" b="0"/>
            </a:stretch>
          </a:blipFill>
        </p:spPr>
      </p:sp>
      <p:sp>
        <p:nvSpPr>
          <p:cNvPr name="Freeform 7" id="7"/>
          <p:cNvSpPr/>
          <p:nvPr/>
        </p:nvSpPr>
        <p:spPr>
          <a:xfrm flipH="false" flipV="false" rot="0">
            <a:off x="7222843" y="2422904"/>
            <a:ext cx="3842313" cy="7166031"/>
          </a:xfrm>
          <a:custGeom>
            <a:avLst/>
            <a:gdLst/>
            <a:ahLst/>
            <a:cxnLst/>
            <a:rect r="r" b="b" t="t" l="l"/>
            <a:pathLst>
              <a:path h="7166031" w="3842313">
                <a:moveTo>
                  <a:pt x="0" y="0"/>
                </a:moveTo>
                <a:lnTo>
                  <a:pt x="3842314" y="0"/>
                </a:lnTo>
                <a:lnTo>
                  <a:pt x="3842314" y="7166031"/>
                </a:lnTo>
                <a:lnTo>
                  <a:pt x="0" y="7166031"/>
                </a:lnTo>
                <a:lnTo>
                  <a:pt x="0" y="0"/>
                </a:lnTo>
                <a:close/>
              </a:path>
            </a:pathLst>
          </a:custGeom>
          <a:blipFill>
            <a:blip r:embed="rId3"/>
            <a:stretch>
              <a:fillRect l="-21031" t="0" r="-47638" b="-7830"/>
            </a:stretch>
          </a:blipFill>
        </p:spPr>
      </p:sp>
      <p:sp>
        <p:nvSpPr>
          <p:cNvPr name="Freeform 8" id="8"/>
          <p:cNvSpPr/>
          <p:nvPr/>
        </p:nvSpPr>
        <p:spPr>
          <a:xfrm flipH="false" flipV="false" rot="0">
            <a:off x="1028700" y="9540022"/>
            <a:ext cx="1816632" cy="745285"/>
          </a:xfrm>
          <a:custGeom>
            <a:avLst/>
            <a:gdLst/>
            <a:ahLst/>
            <a:cxnLst/>
            <a:rect r="r" b="b" t="t" l="l"/>
            <a:pathLst>
              <a:path h="745285" w="1816632">
                <a:moveTo>
                  <a:pt x="0" y="0"/>
                </a:moveTo>
                <a:lnTo>
                  <a:pt x="1816632" y="0"/>
                </a:lnTo>
                <a:lnTo>
                  <a:pt x="1816632" y="745285"/>
                </a:lnTo>
                <a:lnTo>
                  <a:pt x="0" y="745285"/>
                </a:lnTo>
                <a:lnTo>
                  <a:pt x="0" y="0"/>
                </a:lnTo>
                <a:close/>
              </a:path>
            </a:pathLst>
          </a:custGeom>
          <a:blipFill>
            <a:blip r:embed="rId4"/>
            <a:stretch>
              <a:fillRect l="0" t="0" r="0" b="0"/>
            </a:stretch>
          </a:blipFill>
        </p:spPr>
      </p:sp>
      <p:sp>
        <p:nvSpPr>
          <p:cNvPr name="Freeform 9" id="9"/>
          <p:cNvSpPr/>
          <p:nvPr/>
        </p:nvSpPr>
        <p:spPr>
          <a:xfrm flipH="false" flipV="false" rot="0">
            <a:off x="3493880" y="9258300"/>
            <a:ext cx="2326630" cy="1308729"/>
          </a:xfrm>
          <a:custGeom>
            <a:avLst/>
            <a:gdLst/>
            <a:ahLst/>
            <a:cxnLst/>
            <a:rect r="r" b="b" t="t" l="l"/>
            <a:pathLst>
              <a:path h="1308729" w="2326630">
                <a:moveTo>
                  <a:pt x="0" y="0"/>
                </a:moveTo>
                <a:lnTo>
                  <a:pt x="2326630" y="0"/>
                </a:lnTo>
                <a:lnTo>
                  <a:pt x="2326630" y="1308729"/>
                </a:lnTo>
                <a:lnTo>
                  <a:pt x="0" y="1308729"/>
                </a:lnTo>
                <a:lnTo>
                  <a:pt x="0" y="0"/>
                </a:lnTo>
                <a:close/>
              </a:path>
            </a:pathLst>
          </a:custGeom>
          <a:blipFill>
            <a:blip r:embed="rId5"/>
            <a:stretch>
              <a:fillRect l="0" t="0" r="0" b="0"/>
            </a:stretch>
          </a:blipFill>
        </p:spPr>
      </p:sp>
      <p:sp>
        <p:nvSpPr>
          <p:cNvPr name="TextBox 10" id="10"/>
          <p:cNvSpPr txBox="true"/>
          <p:nvPr/>
        </p:nvSpPr>
        <p:spPr>
          <a:xfrm rot="0">
            <a:off x="228600" y="2176670"/>
            <a:ext cx="6906504" cy="6930061"/>
          </a:xfrm>
          <a:prstGeom prst="rect">
            <a:avLst/>
          </a:prstGeom>
        </p:spPr>
        <p:txBody>
          <a:bodyPr anchor="t" rtlCol="false" tIns="0" lIns="0" bIns="0" rIns="0">
            <a:spAutoFit/>
          </a:bodyPr>
          <a:lstStyle/>
          <a:p>
            <a:pPr algn="ctr">
              <a:lnSpc>
                <a:spcPts val="5478"/>
              </a:lnSpc>
            </a:pPr>
            <a:r>
              <a:rPr lang="en-US" sz="3912">
                <a:solidFill>
                  <a:srgbClr val="613424"/>
                </a:solidFill>
                <a:latin typeface="Livvic"/>
                <a:ea typeface="Livvic"/>
                <a:cs typeface="Livvic"/>
                <a:sym typeface="Livvic"/>
              </a:rPr>
              <a:t>The process entailed removing duplicates, handling missing values, and standardizing formats; for example, ensuring all population figures are consistently in the same unit of measure and data types.</a:t>
            </a:r>
          </a:p>
          <a:p>
            <a:pPr algn="ctr">
              <a:lnSpc>
                <a:spcPts val="5478"/>
              </a:lnSpc>
            </a:pPr>
          </a:p>
          <a:p>
            <a:pPr algn="ctr">
              <a:lnSpc>
                <a:spcPts val="5478"/>
              </a:lnSpc>
            </a:pPr>
            <a:r>
              <a:rPr lang="en-US" sz="3912">
                <a:solidFill>
                  <a:srgbClr val="613424"/>
                </a:solidFill>
                <a:latin typeface="Livvic"/>
                <a:ea typeface="Livvic"/>
                <a:cs typeface="Livvic"/>
                <a:sym typeface="Livvic"/>
              </a:rPr>
              <a:t>Then after exported data to visualize using Tableau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2609" y="-244027"/>
            <a:ext cx="9506609" cy="11134153"/>
            <a:chOff x="0" y="0"/>
            <a:chExt cx="2503798" cy="2932452"/>
          </a:xfrm>
        </p:grpSpPr>
        <p:sp>
          <p:nvSpPr>
            <p:cNvPr name="Freeform 4" id="4"/>
            <p:cNvSpPr/>
            <p:nvPr/>
          </p:nvSpPr>
          <p:spPr>
            <a:xfrm flipH="false" flipV="false" rot="0">
              <a:off x="0" y="0"/>
              <a:ext cx="2503798" cy="2932452"/>
            </a:xfrm>
            <a:custGeom>
              <a:avLst/>
              <a:gdLst/>
              <a:ahLst/>
              <a:cxnLst/>
              <a:rect r="r" b="b" t="t" l="l"/>
              <a:pathLst>
                <a:path h="2932452" w="2503798">
                  <a:moveTo>
                    <a:pt x="0" y="0"/>
                  </a:moveTo>
                  <a:lnTo>
                    <a:pt x="2503798" y="0"/>
                  </a:lnTo>
                  <a:lnTo>
                    <a:pt x="2503798" y="2932452"/>
                  </a:lnTo>
                  <a:lnTo>
                    <a:pt x="0" y="2932452"/>
                  </a:lnTo>
                  <a:close/>
                </a:path>
              </a:pathLst>
            </a:custGeom>
            <a:solidFill>
              <a:srgbClr val="613424">
                <a:alpha val="89804"/>
              </a:srgbClr>
            </a:solidFill>
          </p:spPr>
        </p:sp>
        <p:sp>
          <p:nvSpPr>
            <p:cNvPr name="TextBox 5" id="5"/>
            <p:cNvSpPr txBox="true"/>
            <p:nvPr/>
          </p:nvSpPr>
          <p:spPr>
            <a:xfrm>
              <a:off x="0" y="-38100"/>
              <a:ext cx="2503798" cy="297055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stretch>
              <a:fillRect l="-576" t="-2740" r="-83210" b="0"/>
            </a:stretch>
          </a:blipFill>
        </p:spPr>
      </p:sp>
      <p:sp>
        <p:nvSpPr>
          <p:cNvPr name="TextBox 7" id="7"/>
          <p:cNvSpPr txBox="true"/>
          <p:nvPr/>
        </p:nvSpPr>
        <p:spPr>
          <a:xfrm rot="0">
            <a:off x="235127" y="2412632"/>
            <a:ext cx="8908873" cy="6503659"/>
          </a:xfrm>
          <a:prstGeom prst="rect">
            <a:avLst/>
          </a:prstGeom>
        </p:spPr>
        <p:txBody>
          <a:bodyPr anchor="t" rtlCol="false" tIns="0" lIns="0" bIns="0" rIns="0">
            <a:spAutoFit/>
          </a:bodyPr>
          <a:lstStyle/>
          <a:p>
            <a:pPr algn="l" marL="663990" indent="-331995" lvl="1">
              <a:lnSpc>
                <a:spcPts val="4305"/>
              </a:lnSpc>
              <a:buFont typeface="Arial"/>
              <a:buChar char="•"/>
            </a:pPr>
            <a:r>
              <a:rPr lang="en-US" sz="3075">
                <a:solidFill>
                  <a:srgbClr val="FFFFFF"/>
                </a:solidFill>
                <a:latin typeface="Livvic"/>
                <a:ea typeface="Livvic"/>
                <a:cs typeface="Livvic"/>
                <a:sym typeface="Livvic"/>
              </a:rPr>
              <a:t>Connected to data in Tableau</a:t>
            </a:r>
          </a:p>
          <a:p>
            <a:pPr algn="l" marL="663990" indent="-331995" lvl="1">
              <a:lnSpc>
                <a:spcPts val="4305"/>
              </a:lnSpc>
              <a:buFont typeface="Arial"/>
              <a:buChar char="•"/>
            </a:pPr>
            <a:r>
              <a:rPr lang="en-US" sz="3075">
                <a:solidFill>
                  <a:srgbClr val="FFFFFF"/>
                </a:solidFill>
                <a:latin typeface="Livvic"/>
                <a:ea typeface="Livvic"/>
                <a:cs typeface="Livvic"/>
                <a:sym typeface="Livvic"/>
              </a:rPr>
              <a:t>Choose the appropriate data source which includes;  "Excel" for CSV files and "Spatial File" for shapefiles. </a:t>
            </a:r>
          </a:p>
          <a:p>
            <a:pPr algn="l" marL="663990" indent="-331995" lvl="1">
              <a:lnSpc>
                <a:spcPts val="4305"/>
              </a:lnSpc>
              <a:buFont typeface="Arial"/>
              <a:buChar char="•"/>
            </a:pPr>
            <a:r>
              <a:rPr lang="en-US" sz="3075">
                <a:solidFill>
                  <a:srgbClr val="FFFFFF"/>
                </a:solidFill>
                <a:latin typeface="Livvic"/>
                <a:ea typeface="Livvic"/>
                <a:cs typeface="Livvic"/>
                <a:sym typeface="Livvic"/>
              </a:rPr>
              <a:t>Set up relationships by using the OBJECTID column, which appears in both tables as a unique identifier. The NAME and DISTRICT_NAME columns, representing district names, are also present in both tables. </a:t>
            </a:r>
          </a:p>
          <a:p>
            <a:pPr algn="l" marL="663990" indent="-331995" lvl="1">
              <a:lnSpc>
                <a:spcPts val="4305"/>
              </a:lnSpc>
              <a:buFont typeface="Arial"/>
              <a:buChar char="•"/>
            </a:pPr>
            <a:r>
              <a:rPr lang="en-US" sz="3075">
                <a:solidFill>
                  <a:srgbClr val="FFFFFF"/>
                </a:solidFill>
                <a:latin typeface="Livvic"/>
                <a:ea typeface="Livvic"/>
                <a:cs typeface="Livvic"/>
                <a:sym typeface="Livvic"/>
              </a:rPr>
              <a:t>OBJECTID was also used as the Primary Key in both table, establishing a connection between the tables and the spatial data.</a:t>
            </a:r>
          </a:p>
        </p:txBody>
      </p:sp>
      <p:sp>
        <p:nvSpPr>
          <p:cNvPr name="TextBox 8" id="8"/>
          <p:cNvSpPr txBox="true"/>
          <p:nvPr/>
        </p:nvSpPr>
        <p:spPr>
          <a:xfrm rot="0">
            <a:off x="553915" y="71265"/>
            <a:ext cx="7020754" cy="3326130"/>
          </a:xfrm>
          <a:prstGeom prst="rect">
            <a:avLst/>
          </a:prstGeom>
        </p:spPr>
        <p:txBody>
          <a:bodyPr anchor="t" rtlCol="false" tIns="0" lIns="0" bIns="0" rIns="0">
            <a:spAutoFit/>
          </a:bodyPr>
          <a:lstStyle/>
          <a:p>
            <a:pPr algn="ctr">
              <a:lnSpc>
                <a:spcPts val="8819"/>
              </a:lnSpc>
            </a:pPr>
            <a:r>
              <a:rPr lang="en-US" sz="6300">
                <a:solidFill>
                  <a:srgbClr val="FFFFFF"/>
                </a:solidFill>
                <a:latin typeface="Bobby Jones"/>
                <a:ea typeface="Bobby Jones"/>
                <a:cs typeface="Bobby Jones"/>
                <a:sym typeface="Bobby Jones"/>
              </a:rPr>
              <a:t>DATA ANALYSIS &amp; VISUALIZATION</a:t>
            </a:r>
          </a:p>
          <a:p>
            <a:pPr algn="ctr">
              <a:lnSpc>
                <a:spcPts val="88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0372" r="-20687" b="-12575"/>
            </a:stretch>
          </a:blipFill>
        </p:spPr>
      </p:sp>
      <p:grpSp>
        <p:nvGrpSpPr>
          <p:cNvPr name="Group 3" id="3"/>
          <p:cNvGrpSpPr/>
          <p:nvPr/>
        </p:nvGrpSpPr>
        <p:grpSpPr>
          <a:xfrm rot="0">
            <a:off x="0" y="-261612"/>
            <a:ext cx="9506609" cy="11134153"/>
            <a:chOff x="0" y="0"/>
            <a:chExt cx="2503798" cy="2932452"/>
          </a:xfrm>
        </p:grpSpPr>
        <p:sp>
          <p:nvSpPr>
            <p:cNvPr name="Freeform 4" id="4"/>
            <p:cNvSpPr/>
            <p:nvPr/>
          </p:nvSpPr>
          <p:spPr>
            <a:xfrm flipH="false" flipV="false" rot="0">
              <a:off x="0" y="0"/>
              <a:ext cx="2503798" cy="2932452"/>
            </a:xfrm>
            <a:custGeom>
              <a:avLst/>
              <a:gdLst/>
              <a:ahLst/>
              <a:cxnLst/>
              <a:rect r="r" b="b" t="t" l="l"/>
              <a:pathLst>
                <a:path h="2932452" w="2503798">
                  <a:moveTo>
                    <a:pt x="0" y="0"/>
                  </a:moveTo>
                  <a:lnTo>
                    <a:pt x="2503798" y="0"/>
                  </a:lnTo>
                  <a:lnTo>
                    <a:pt x="2503798" y="2932452"/>
                  </a:lnTo>
                  <a:lnTo>
                    <a:pt x="0" y="2932452"/>
                  </a:lnTo>
                  <a:close/>
                </a:path>
              </a:pathLst>
            </a:custGeom>
            <a:solidFill>
              <a:srgbClr val="FFFFFF">
                <a:alpha val="89804"/>
              </a:srgbClr>
            </a:solidFill>
          </p:spPr>
        </p:sp>
        <p:sp>
          <p:nvSpPr>
            <p:cNvPr name="TextBox 5" id="5"/>
            <p:cNvSpPr txBox="true"/>
            <p:nvPr/>
          </p:nvSpPr>
          <p:spPr>
            <a:xfrm>
              <a:off x="0" y="-38100"/>
              <a:ext cx="2503798" cy="297055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308135" y="0"/>
            <a:ext cx="8979865" cy="10692942"/>
          </a:xfrm>
          <a:custGeom>
            <a:avLst/>
            <a:gdLst/>
            <a:ahLst/>
            <a:cxnLst/>
            <a:rect r="r" b="b" t="t" l="l"/>
            <a:pathLst>
              <a:path h="10692942" w="8979865">
                <a:moveTo>
                  <a:pt x="0" y="0"/>
                </a:moveTo>
                <a:lnTo>
                  <a:pt x="8979865" y="0"/>
                </a:lnTo>
                <a:lnTo>
                  <a:pt x="8979865" y="10692942"/>
                </a:lnTo>
                <a:lnTo>
                  <a:pt x="0" y="10692942"/>
                </a:lnTo>
                <a:lnTo>
                  <a:pt x="0" y="0"/>
                </a:lnTo>
                <a:close/>
              </a:path>
            </a:pathLst>
          </a:custGeom>
          <a:blipFill>
            <a:blip r:embed="rId3"/>
            <a:stretch>
              <a:fillRect l="0" t="-2781" r="0" b="-2781"/>
            </a:stretch>
          </a:blipFill>
        </p:spPr>
      </p:sp>
      <p:sp>
        <p:nvSpPr>
          <p:cNvPr name="TextBox 7" id="7"/>
          <p:cNvSpPr txBox="true"/>
          <p:nvPr/>
        </p:nvSpPr>
        <p:spPr>
          <a:xfrm rot="0">
            <a:off x="563417" y="1808757"/>
            <a:ext cx="8379776" cy="6226744"/>
          </a:xfrm>
          <a:prstGeom prst="rect">
            <a:avLst/>
          </a:prstGeom>
        </p:spPr>
        <p:txBody>
          <a:bodyPr anchor="t" rtlCol="false" tIns="0" lIns="0" bIns="0" rIns="0">
            <a:spAutoFit/>
          </a:bodyPr>
          <a:lstStyle/>
          <a:p>
            <a:pPr algn="ctr">
              <a:lnSpc>
                <a:spcPts val="5535"/>
              </a:lnSpc>
            </a:pPr>
            <a:r>
              <a:rPr lang="en-US" sz="3954">
                <a:solidFill>
                  <a:srgbClr val="613424"/>
                </a:solidFill>
                <a:latin typeface="Livvic"/>
                <a:ea typeface="Livvic"/>
                <a:cs typeface="Livvic"/>
                <a:sym typeface="Livvic"/>
              </a:rPr>
              <a:t>The goal of preliminary exploration is to identify patterns, trends, or anomalies that may warrant further investigation</a:t>
            </a:r>
          </a:p>
          <a:p>
            <a:pPr algn="ctr">
              <a:lnSpc>
                <a:spcPts val="5535"/>
              </a:lnSpc>
            </a:pPr>
          </a:p>
          <a:p>
            <a:pPr algn="ctr">
              <a:lnSpc>
                <a:spcPts val="5535"/>
              </a:lnSpc>
            </a:pPr>
            <a:r>
              <a:rPr lang="en-US" sz="3954">
                <a:solidFill>
                  <a:srgbClr val="613424"/>
                </a:solidFill>
                <a:latin typeface="Livvic"/>
                <a:ea typeface="Livvic"/>
                <a:cs typeface="Livvic"/>
                <a:sym typeface="Livvic"/>
              </a:rPr>
              <a:t>This step involves looking into key statistics, such as totals, averages, and to get a sense of the overall distribution and scope of the data</a:t>
            </a:r>
          </a:p>
        </p:txBody>
      </p:sp>
      <p:sp>
        <p:nvSpPr>
          <p:cNvPr name="TextBox 8" id="8"/>
          <p:cNvSpPr txBox="true"/>
          <p:nvPr/>
        </p:nvSpPr>
        <p:spPr>
          <a:xfrm rot="0">
            <a:off x="0" y="160560"/>
            <a:ext cx="9113323" cy="868140"/>
          </a:xfrm>
          <a:prstGeom prst="rect">
            <a:avLst/>
          </a:prstGeom>
        </p:spPr>
        <p:txBody>
          <a:bodyPr anchor="t" rtlCol="false" tIns="0" lIns="0" bIns="0" rIns="0">
            <a:spAutoFit/>
          </a:bodyPr>
          <a:lstStyle/>
          <a:p>
            <a:pPr algn="ctr">
              <a:lnSpc>
                <a:spcPts val="6428"/>
              </a:lnSpc>
            </a:pPr>
            <a:r>
              <a:rPr lang="en-US" sz="6428">
                <a:solidFill>
                  <a:srgbClr val="613424"/>
                </a:solidFill>
                <a:latin typeface="Bobby Jones"/>
                <a:ea typeface="Bobby Jones"/>
                <a:cs typeface="Bobby Jones"/>
                <a:sym typeface="Bobby Jones"/>
              </a:rPr>
              <a:t>PRELIMINARY EXPLORATION</a:t>
            </a:r>
          </a:p>
        </p:txBody>
      </p:sp>
      <p:sp>
        <p:nvSpPr>
          <p:cNvPr name="TextBox 9" id="9"/>
          <p:cNvSpPr txBox="true"/>
          <p:nvPr/>
        </p:nvSpPr>
        <p:spPr>
          <a:xfrm rot="0">
            <a:off x="9506609" y="2024004"/>
            <a:ext cx="2321570" cy="6565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Livvic"/>
                <a:ea typeface="Livvic"/>
                <a:cs typeface="Livvic"/>
                <a:sym typeface="Livvic"/>
              </a:rPr>
              <a:t>Total Districts: 16</a:t>
            </a:r>
          </a:p>
          <a:p>
            <a:pPr algn="l">
              <a:lnSpc>
                <a:spcPts val="2659"/>
              </a:lnSpc>
              <a:spcBef>
                <a:spcPct val="0"/>
              </a:spcBef>
            </a:pPr>
            <a:r>
              <a:rPr lang="en-US" sz="1899">
                <a:solidFill>
                  <a:srgbClr val="000000"/>
                </a:solidFill>
                <a:latin typeface="Livvic"/>
                <a:ea typeface="Livvic"/>
                <a:cs typeface="Livvic"/>
                <a:sym typeface="Livvic"/>
              </a:rPr>
              <a:t>Total Subcounties: 32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1428" t="-38205" r="0" b="-10366"/>
            </a:stretch>
          </a:blipFill>
        </p:spPr>
      </p:sp>
      <p:grpSp>
        <p:nvGrpSpPr>
          <p:cNvPr name="Group 3" id="3"/>
          <p:cNvGrpSpPr/>
          <p:nvPr/>
        </p:nvGrpSpPr>
        <p:grpSpPr>
          <a:xfrm rot="0">
            <a:off x="-362609" y="-244027"/>
            <a:ext cx="9506609" cy="11134153"/>
            <a:chOff x="0" y="0"/>
            <a:chExt cx="2503798" cy="2932452"/>
          </a:xfrm>
        </p:grpSpPr>
        <p:sp>
          <p:nvSpPr>
            <p:cNvPr name="Freeform 4" id="4"/>
            <p:cNvSpPr/>
            <p:nvPr/>
          </p:nvSpPr>
          <p:spPr>
            <a:xfrm flipH="false" flipV="false" rot="0">
              <a:off x="0" y="0"/>
              <a:ext cx="2503798" cy="2932452"/>
            </a:xfrm>
            <a:custGeom>
              <a:avLst/>
              <a:gdLst/>
              <a:ahLst/>
              <a:cxnLst/>
              <a:rect r="r" b="b" t="t" l="l"/>
              <a:pathLst>
                <a:path h="2932452" w="2503798">
                  <a:moveTo>
                    <a:pt x="0" y="0"/>
                  </a:moveTo>
                  <a:lnTo>
                    <a:pt x="2503798" y="0"/>
                  </a:lnTo>
                  <a:lnTo>
                    <a:pt x="2503798" y="2932452"/>
                  </a:lnTo>
                  <a:lnTo>
                    <a:pt x="0" y="2932452"/>
                  </a:lnTo>
                  <a:close/>
                </a:path>
              </a:pathLst>
            </a:custGeom>
            <a:solidFill>
              <a:srgbClr val="613424">
                <a:alpha val="89804"/>
              </a:srgbClr>
            </a:solidFill>
          </p:spPr>
        </p:sp>
        <p:sp>
          <p:nvSpPr>
            <p:cNvPr name="TextBox 5" id="5"/>
            <p:cNvSpPr txBox="true"/>
            <p:nvPr/>
          </p:nvSpPr>
          <p:spPr>
            <a:xfrm>
              <a:off x="0" y="-38100"/>
              <a:ext cx="2503798" cy="297055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144000" y="-225446"/>
            <a:ext cx="9144000" cy="10737892"/>
          </a:xfrm>
          <a:custGeom>
            <a:avLst/>
            <a:gdLst/>
            <a:ahLst/>
            <a:cxnLst/>
            <a:rect r="r" b="b" t="t" l="l"/>
            <a:pathLst>
              <a:path h="10737892" w="9144000">
                <a:moveTo>
                  <a:pt x="0" y="0"/>
                </a:moveTo>
                <a:lnTo>
                  <a:pt x="9144000" y="0"/>
                </a:lnTo>
                <a:lnTo>
                  <a:pt x="9144000" y="10737892"/>
                </a:lnTo>
                <a:lnTo>
                  <a:pt x="0" y="10737892"/>
                </a:lnTo>
                <a:lnTo>
                  <a:pt x="0" y="0"/>
                </a:lnTo>
                <a:close/>
              </a:path>
            </a:pathLst>
          </a:custGeom>
          <a:blipFill>
            <a:blip r:embed="rId3"/>
            <a:stretch>
              <a:fillRect l="0" t="-120" r="0" b="-4319"/>
            </a:stretch>
          </a:blipFill>
        </p:spPr>
      </p:sp>
      <p:sp>
        <p:nvSpPr>
          <p:cNvPr name="TextBox 7" id="7"/>
          <p:cNvSpPr txBox="true"/>
          <p:nvPr/>
        </p:nvSpPr>
        <p:spPr>
          <a:xfrm rot="0">
            <a:off x="314093" y="1935357"/>
            <a:ext cx="8588961" cy="8721234"/>
          </a:xfrm>
          <a:prstGeom prst="rect">
            <a:avLst/>
          </a:prstGeom>
        </p:spPr>
        <p:txBody>
          <a:bodyPr anchor="t" rtlCol="false" tIns="0" lIns="0" bIns="0" rIns="0">
            <a:spAutoFit/>
          </a:bodyPr>
          <a:lstStyle/>
          <a:p>
            <a:pPr algn="l" marL="540115" indent="-270057" lvl="1">
              <a:lnSpc>
                <a:spcPts val="3502"/>
              </a:lnSpc>
              <a:buFont typeface="Arial"/>
              <a:buChar char="•"/>
            </a:pPr>
            <a:r>
              <a:rPr lang="en-US" sz="2501">
                <a:solidFill>
                  <a:srgbClr val="FFFFFF"/>
                </a:solidFill>
                <a:latin typeface="Livvic"/>
                <a:ea typeface="Livvic"/>
                <a:cs typeface="Livvic"/>
                <a:sym typeface="Livvic"/>
              </a:rPr>
              <a:t>High Yield vs. High Production: Districts like AMUDAT, KAABONG, KOTIDO, NAKAPIRIPIRIT, and NAPAK show high production values, with NAKAPIRIPIRIT and KOTIDO having particularly high production despite varying yield levels. Due to large cultivated areas, KAABONG and KOTIDO achieve high production with moderate yields.</a:t>
            </a:r>
          </a:p>
          <a:p>
            <a:pPr algn="l" marL="540115" indent="-270057" lvl="1">
              <a:lnSpc>
                <a:spcPts val="3502"/>
              </a:lnSpc>
              <a:buFont typeface="Arial"/>
              <a:buChar char="•"/>
            </a:pPr>
            <a:r>
              <a:rPr lang="en-US" sz="2501">
                <a:solidFill>
                  <a:srgbClr val="FFFFFF"/>
                </a:solidFill>
                <a:latin typeface="Livvic"/>
                <a:ea typeface="Livvic"/>
                <a:cs typeface="Livvic"/>
                <a:sym typeface="Livvic"/>
              </a:rPr>
              <a:t>Low Yield Impact: Districts with low yields, such as ABIM and MOROTO, tend to have lower overall production figures. However, ABIM's production is bolstered by a substantial area under cultivation.</a:t>
            </a:r>
          </a:p>
          <a:p>
            <a:pPr algn="l" marL="540115" indent="-270057" lvl="1">
              <a:lnSpc>
                <a:spcPts val="3502"/>
              </a:lnSpc>
              <a:buFont typeface="Arial"/>
              <a:buChar char="•"/>
            </a:pPr>
            <a:r>
              <a:rPr lang="en-US" sz="2501">
                <a:solidFill>
                  <a:srgbClr val="FFFFFF"/>
                </a:solidFill>
                <a:latin typeface="Livvic"/>
                <a:ea typeface="Livvic"/>
                <a:cs typeface="Livvic"/>
                <a:sym typeface="Livvic"/>
              </a:rPr>
              <a:t>Districts exhibit significant differences in yield between seasons. The M_Yield_Ha season often shows higher yields compared to S_Yield_Ha, impacting the total production.</a:t>
            </a:r>
          </a:p>
          <a:p>
            <a:pPr algn="l">
              <a:lnSpc>
                <a:spcPts val="3502"/>
              </a:lnSpc>
            </a:pPr>
          </a:p>
          <a:p>
            <a:pPr algn="l">
              <a:lnSpc>
                <a:spcPts val="3502"/>
              </a:lnSpc>
            </a:pPr>
            <a:r>
              <a:rPr lang="en-US" sz="2501">
                <a:solidFill>
                  <a:srgbClr val="FFFFFF"/>
                </a:solidFill>
                <a:latin typeface="Livvic"/>
                <a:ea typeface="Livvic"/>
                <a:cs typeface="Livvic"/>
                <a:sym typeface="Livvic"/>
              </a:rPr>
              <a:t>From the data </a:t>
            </a:r>
            <a:r>
              <a:rPr lang="en-US" sz="2501">
                <a:solidFill>
                  <a:srgbClr val="FFFFFF"/>
                </a:solidFill>
                <a:latin typeface="Livvic"/>
                <a:ea typeface="Livvic"/>
                <a:cs typeface="Livvic"/>
                <a:sym typeface="Livvic"/>
              </a:rPr>
              <a:t>higher production is associated with larger cultivated areas and, in some cases, better yields, but even moderate yields can result in substantial production if the area is large enough</a:t>
            </a:r>
          </a:p>
          <a:p>
            <a:pPr algn="ctr" marL="0" indent="0" lvl="1">
              <a:lnSpc>
                <a:spcPts val="3502"/>
              </a:lnSpc>
              <a:spcBef>
                <a:spcPct val="0"/>
              </a:spcBef>
            </a:pPr>
          </a:p>
        </p:txBody>
      </p:sp>
      <p:sp>
        <p:nvSpPr>
          <p:cNvPr name="TextBox 8" id="8"/>
          <p:cNvSpPr txBox="true"/>
          <p:nvPr/>
        </p:nvSpPr>
        <p:spPr>
          <a:xfrm rot="0">
            <a:off x="596423" y="212106"/>
            <a:ext cx="7588544" cy="1122585"/>
          </a:xfrm>
          <a:prstGeom prst="rect">
            <a:avLst/>
          </a:prstGeom>
        </p:spPr>
        <p:txBody>
          <a:bodyPr anchor="t" rtlCol="false" tIns="0" lIns="0" bIns="0" rIns="0">
            <a:spAutoFit/>
          </a:bodyPr>
          <a:lstStyle/>
          <a:p>
            <a:pPr algn="ctr">
              <a:lnSpc>
                <a:spcPts val="9000"/>
              </a:lnSpc>
              <a:spcBef>
                <a:spcPct val="0"/>
              </a:spcBef>
            </a:pPr>
            <a:r>
              <a:rPr lang="en-US" sz="6428">
                <a:solidFill>
                  <a:srgbClr val="FFFFFF"/>
                </a:solidFill>
                <a:latin typeface="Bobby Jones"/>
                <a:ea typeface="Bobby Jones"/>
                <a:cs typeface="Bobby Jones"/>
                <a:sym typeface="Bobby Jones"/>
              </a:rPr>
              <a:t>YIELD AND PRODUCTION </a:t>
            </a:r>
          </a:p>
        </p:txBody>
      </p:sp>
      <p:sp>
        <p:nvSpPr>
          <p:cNvPr name="TextBox 9" id="9"/>
          <p:cNvSpPr txBox="true"/>
          <p:nvPr/>
        </p:nvSpPr>
        <p:spPr>
          <a:xfrm rot="0">
            <a:off x="714104" y="1360779"/>
            <a:ext cx="7588544" cy="622203"/>
          </a:xfrm>
          <a:prstGeom prst="rect">
            <a:avLst/>
          </a:prstGeom>
        </p:spPr>
        <p:txBody>
          <a:bodyPr anchor="t" rtlCol="false" tIns="0" lIns="0" bIns="0" rIns="0">
            <a:spAutoFit/>
          </a:bodyPr>
          <a:lstStyle/>
          <a:p>
            <a:pPr algn="l">
              <a:lnSpc>
                <a:spcPts val="5080"/>
              </a:lnSpc>
              <a:spcBef>
                <a:spcPct val="0"/>
              </a:spcBef>
            </a:pPr>
            <a:r>
              <a:rPr lang="en-US" sz="3628">
                <a:solidFill>
                  <a:srgbClr val="FFFFFF"/>
                </a:solidFill>
                <a:latin typeface="Bobby Jones"/>
                <a:ea typeface="Bobby Jones"/>
                <a:cs typeface="Bobby Jones"/>
                <a:sym typeface="Bobby Jones"/>
              </a:rPr>
              <a:t>DISTRICT LEVEL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00" r="0" b="-6999"/>
            </a:stretch>
          </a:blipFill>
        </p:spPr>
      </p:sp>
      <p:grpSp>
        <p:nvGrpSpPr>
          <p:cNvPr name="Group 3" id="3"/>
          <p:cNvGrpSpPr/>
          <p:nvPr/>
        </p:nvGrpSpPr>
        <p:grpSpPr>
          <a:xfrm rot="0">
            <a:off x="-362609" y="-244027"/>
            <a:ext cx="9506609" cy="11134153"/>
            <a:chOff x="0" y="0"/>
            <a:chExt cx="2503798" cy="2932452"/>
          </a:xfrm>
        </p:grpSpPr>
        <p:sp>
          <p:nvSpPr>
            <p:cNvPr name="Freeform 4" id="4"/>
            <p:cNvSpPr/>
            <p:nvPr/>
          </p:nvSpPr>
          <p:spPr>
            <a:xfrm flipH="false" flipV="false" rot="0">
              <a:off x="0" y="0"/>
              <a:ext cx="2503798" cy="2932452"/>
            </a:xfrm>
            <a:custGeom>
              <a:avLst/>
              <a:gdLst/>
              <a:ahLst/>
              <a:cxnLst/>
              <a:rect r="r" b="b" t="t" l="l"/>
              <a:pathLst>
                <a:path h="2932452" w="2503798">
                  <a:moveTo>
                    <a:pt x="0" y="0"/>
                  </a:moveTo>
                  <a:lnTo>
                    <a:pt x="2503798" y="0"/>
                  </a:lnTo>
                  <a:lnTo>
                    <a:pt x="2503798" y="2932452"/>
                  </a:lnTo>
                  <a:lnTo>
                    <a:pt x="0" y="2932452"/>
                  </a:lnTo>
                  <a:close/>
                </a:path>
              </a:pathLst>
            </a:custGeom>
            <a:solidFill>
              <a:srgbClr val="FFFFFF">
                <a:alpha val="89804"/>
              </a:srgbClr>
            </a:solidFill>
          </p:spPr>
        </p:sp>
        <p:sp>
          <p:nvSpPr>
            <p:cNvPr name="TextBox 5" id="5"/>
            <p:cNvSpPr txBox="true"/>
            <p:nvPr/>
          </p:nvSpPr>
          <p:spPr>
            <a:xfrm>
              <a:off x="0" y="-38100"/>
              <a:ext cx="2503798" cy="297055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144000" y="0"/>
            <a:ext cx="9277269" cy="6802575"/>
          </a:xfrm>
          <a:custGeom>
            <a:avLst/>
            <a:gdLst/>
            <a:ahLst/>
            <a:cxnLst/>
            <a:rect r="r" b="b" t="t" l="l"/>
            <a:pathLst>
              <a:path h="6802575" w="9277269">
                <a:moveTo>
                  <a:pt x="0" y="0"/>
                </a:moveTo>
                <a:lnTo>
                  <a:pt x="9277269" y="0"/>
                </a:lnTo>
                <a:lnTo>
                  <a:pt x="9277269" y="6802575"/>
                </a:lnTo>
                <a:lnTo>
                  <a:pt x="0" y="6802575"/>
                </a:lnTo>
                <a:lnTo>
                  <a:pt x="0" y="0"/>
                </a:lnTo>
                <a:close/>
              </a:path>
            </a:pathLst>
          </a:custGeom>
          <a:blipFill>
            <a:blip r:embed="rId3"/>
            <a:stretch>
              <a:fillRect l="0" t="-1514" r="0" b="-1514"/>
            </a:stretch>
          </a:blipFill>
        </p:spPr>
      </p:sp>
      <p:sp>
        <p:nvSpPr>
          <p:cNvPr name="Freeform 7" id="7"/>
          <p:cNvSpPr/>
          <p:nvPr/>
        </p:nvSpPr>
        <p:spPr>
          <a:xfrm flipH="false" flipV="false" rot="0">
            <a:off x="9144000" y="6802575"/>
            <a:ext cx="9277269" cy="6741021"/>
          </a:xfrm>
          <a:custGeom>
            <a:avLst/>
            <a:gdLst/>
            <a:ahLst/>
            <a:cxnLst/>
            <a:rect r="r" b="b" t="t" l="l"/>
            <a:pathLst>
              <a:path h="6741021" w="9277269">
                <a:moveTo>
                  <a:pt x="0" y="0"/>
                </a:moveTo>
                <a:lnTo>
                  <a:pt x="9277269" y="0"/>
                </a:lnTo>
                <a:lnTo>
                  <a:pt x="9277269" y="6741021"/>
                </a:lnTo>
                <a:lnTo>
                  <a:pt x="0" y="6741021"/>
                </a:lnTo>
                <a:lnTo>
                  <a:pt x="0" y="0"/>
                </a:lnTo>
                <a:close/>
              </a:path>
            </a:pathLst>
          </a:custGeom>
          <a:blipFill>
            <a:blip r:embed="rId4"/>
            <a:stretch>
              <a:fillRect l="-1139" t="-529" r="0" b="-3797"/>
            </a:stretch>
          </a:blipFill>
        </p:spPr>
      </p:sp>
      <p:sp>
        <p:nvSpPr>
          <p:cNvPr name="TextBox 8" id="8"/>
          <p:cNvSpPr txBox="true"/>
          <p:nvPr/>
        </p:nvSpPr>
        <p:spPr>
          <a:xfrm rot="0">
            <a:off x="235996" y="1635472"/>
            <a:ext cx="8710191" cy="7801203"/>
          </a:xfrm>
          <a:prstGeom prst="rect">
            <a:avLst/>
          </a:prstGeom>
        </p:spPr>
        <p:txBody>
          <a:bodyPr anchor="t" rtlCol="false" tIns="0" lIns="0" bIns="0" rIns="0">
            <a:spAutoFit/>
          </a:bodyPr>
          <a:lstStyle/>
          <a:p>
            <a:pPr algn="l">
              <a:lnSpc>
                <a:spcPts val="3137"/>
              </a:lnSpc>
            </a:pPr>
            <a:r>
              <a:rPr lang="en-US" sz="2241">
                <a:solidFill>
                  <a:srgbClr val="613424"/>
                </a:solidFill>
                <a:latin typeface="Livvic"/>
                <a:ea typeface="Livvic"/>
                <a:cs typeface="Livvic"/>
                <a:sym typeface="Livvic"/>
              </a:rPr>
              <a:t>There are sub-counties within Karamoja that stand out with higher production figures. For instance, PANYANGARA and RENGEN report some of the highest production levels, indicating that while average yields might be low, certain areas have managed to achieve impressive production outputs.</a:t>
            </a:r>
          </a:p>
          <a:p>
            <a:pPr algn="l">
              <a:lnSpc>
                <a:spcPts val="3137"/>
              </a:lnSpc>
            </a:pPr>
          </a:p>
          <a:p>
            <a:pPr algn="l">
              <a:lnSpc>
                <a:spcPts val="3137"/>
              </a:lnSpc>
            </a:pPr>
            <a:r>
              <a:rPr lang="en-US" sz="2241">
                <a:solidFill>
                  <a:srgbClr val="613424"/>
                </a:solidFill>
                <a:latin typeface="Livvic"/>
                <a:ea typeface="Livvic"/>
                <a:cs typeface="Livvic"/>
                <a:sym typeface="Livvic"/>
              </a:rPr>
              <a:t>Moving to the Kaabong District, the data reveals a diverse range of yields and production levels. Subcounties like KAWALAKOL and KATHILE exhibit particularly high production figures. This variation suggests that while the overall performance might fluctuate, there are specific areas where agricultural practices or conditions lead to significantly better outcomes.</a:t>
            </a:r>
          </a:p>
          <a:p>
            <a:pPr algn="l">
              <a:lnSpc>
                <a:spcPts val="3137"/>
              </a:lnSpc>
            </a:pPr>
          </a:p>
          <a:p>
            <a:pPr algn="l">
              <a:lnSpc>
                <a:spcPts val="3137"/>
              </a:lnSpc>
            </a:pPr>
            <a:r>
              <a:rPr lang="en-US" sz="2241">
                <a:solidFill>
                  <a:srgbClr val="613424"/>
                </a:solidFill>
                <a:latin typeface="Livvic"/>
                <a:ea typeface="Livvic"/>
                <a:cs typeface="Livvic"/>
                <a:sym typeface="Livvic"/>
              </a:rPr>
              <a:t>In the Moroto District, the trend shows generally lower yields across most subcounties. However, this district still sees high production in certain areas, such as RUPA. This indicates that even with lower yields, effective crop management or larger crop areas can still lead to substantial production totals.</a:t>
            </a:r>
          </a:p>
          <a:p>
            <a:pPr algn="l">
              <a:lnSpc>
                <a:spcPts val="3137"/>
              </a:lnSpc>
            </a:pPr>
          </a:p>
          <a:p>
            <a:pPr algn="l" marL="0" indent="0" lvl="1">
              <a:lnSpc>
                <a:spcPts val="3137"/>
              </a:lnSpc>
              <a:spcBef>
                <a:spcPct val="0"/>
              </a:spcBef>
            </a:pPr>
          </a:p>
        </p:txBody>
      </p:sp>
      <p:sp>
        <p:nvSpPr>
          <p:cNvPr name="TextBox 9" id="9"/>
          <p:cNvSpPr txBox="true"/>
          <p:nvPr/>
        </p:nvSpPr>
        <p:spPr>
          <a:xfrm rot="0">
            <a:off x="511009" y="104775"/>
            <a:ext cx="7538445" cy="868140"/>
          </a:xfrm>
          <a:prstGeom prst="rect">
            <a:avLst/>
          </a:prstGeom>
        </p:spPr>
        <p:txBody>
          <a:bodyPr anchor="t" rtlCol="false" tIns="0" lIns="0" bIns="0" rIns="0">
            <a:spAutoFit/>
          </a:bodyPr>
          <a:lstStyle/>
          <a:p>
            <a:pPr algn="ctr">
              <a:lnSpc>
                <a:spcPts val="6428"/>
              </a:lnSpc>
            </a:pPr>
            <a:r>
              <a:rPr lang="en-US" sz="6428">
                <a:solidFill>
                  <a:srgbClr val="613424"/>
                </a:solidFill>
                <a:latin typeface="Bobby Jones"/>
                <a:ea typeface="Bobby Jones"/>
                <a:cs typeface="Bobby Jones"/>
                <a:sym typeface="Bobby Jones"/>
              </a:rPr>
              <a:t>YIELD AND PRODUCTION</a:t>
            </a:r>
          </a:p>
        </p:txBody>
      </p:sp>
      <p:sp>
        <p:nvSpPr>
          <p:cNvPr name="TextBox 10" id="10"/>
          <p:cNvSpPr txBox="true"/>
          <p:nvPr/>
        </p:nvSpPr>
        <p:spPr>
          <a:xfrm rot="0">
            <a:off x="621473" y="1030065"/>
            <a:ext cx="7538445" cy="492222"/>
          </a:xfrm>
          <a:prstGeom prst="rect">
            <a:avLst/>
          </a:prstGeom>
        </p:spPr>
        <p:txBody>
          <a:bodyPr anchor="t" rtlCol="false" tIns="0" lIns="0" bIns="0" rIns="0">
            <a:spAutoFit/>
          </a:bodyPr>
          <a:lstStyle/>
          <a:p>
            <a:pPr algn="l">
              <a:lnSpc>
                <a:spcPts val="3628"/>
              </a:lnSpc>
            </a:pPr>
            <a:r>
              <a:rPr lang="en-US" sz="3628">
                <a:solidFill>
                  <a:srgbClr val="613424"/>
                </a:solidFill>
                <a:latin typeface="Bobby Jones"/>
                <a:ea typeface="Bobby Jones"/>
                <a:cs typeface="Bobby Jones"/>
                <a:sym typeface="Bobby Jones"/>
              </a:rPr>
              <a:t>SUB-DISTRICT LEVEL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0">
            <a:off x="-362609" y="-244027"/>
            <a:ext cx="9506609" cy="11134153"/>
            <a:chOff x="0" y="0"/>
            <a:chExt cx="2503798" cy="2932452"/>
          </a:xfrm>
        </p:grpSpPr>
        <p:sp>
          <p:nvSpPr>
            <p:cNvPr name="Freeform 4" id="4"/>
            <p:cNvSpPr/>
            <p:nvPr/>
          </p:nvSpPr>
          <p:spPr>
            <a:xfrm flipH="false" flipV="false" rot="0">
              <a:off x="0" y="0"/>
              <a:ext cx="2503798" cy="2932452"/>
            </a:xfrm>
            <a:custGeom>
              <a:avLst/>
              <a:gdLst/>
              <a:ahLst/>
              <a:cxnLst/>
              <a:rect r="r" b="b" t="t" l="l"/>
              <a:pathLst>
                <a:path h="2932452" w="2503798">
                  <a:moveTo>
                    <a:pt x="0" y="0"/>
                  </a:moveTo>
                  <a:lnTo>
                    <a:pt x="2503798" y="0"/>
                  </a:lnTo>
                  <a:lnTo>
                    <a:pt x="2503798" y="2932452"/>
                  </a:lnTo>
                  <a:lnTo>
                    <a:pt x="0" y="2932452"/>
                  </a:lnTo>
                  <a:close/>
                </a:path>
              </a:pathLst>
            </a:custGeom>
            <a:solidFill>
              <a:srgbClr val="613424">
                <a:alpha val="89804"/>
              </a:srgbClr>
            </a:solidFill>
          </p:spPr>
        </p:sp>
        <p:sp>
          <p:nvSpPr>
            <p:cNvPr name="TextBox 5" id="5"/>
            <p:cNvSpPr txBox="true"/>
            <p:nvPr/>
          </p:nvSpPr>
          <p:spPr>
            <a:xfrm>
              <a:off x="0" y="-38100"/>
              <a:ext cx="2503798" cy="297055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3045" y="1830877"/>
            <a:ext cx="8591911" cy="6423669"/>
          </a:xfrm>
          <a:prstGeom prst="rect">
            <a:avLst/>
          </a:prstGeom>
        </p:spPr>
        <p:txBody>
          <a:bodyPr anchor="t" rtlCol="false" tIns="0" lIns="0" bIns="0" rIns="0">
            <a:spAutoFit/>
          </a:bodyPr>
          <a:lstStyle/>
          <a:p>
            <a:pPr algn="l">
              <a:lnSpc>
                <a:spcPts val="5078"/>
              </a:lnSpc>
            </a:pPr>
            <a:r>
              <a:rPr lang="en-US" sz="3627">
                <a:solidFill>
                  <a:srgbClr val="FFFFFF"/>
                </a:solidFill>
                <a:latin typeface="Livvic Bold"/>
                <a:ea typeface="Livvic Bold"/>
                <a:cs typeface="Livvic Bold"/>
                <a:sym typeface="Livvic Bold"/>
              </a:rPr>
              <a:t>Conclusion:</a:t>
            </a:r>
          </a:p>
          <a:p>
            <a:pPr algn="l">
              <a:lnSpc>
                <a:spcPts val="4650"/>
              </a:lnSpc>
            </a:pPr>
            <a:r>
              <a:rPr lang="en-US" sz="3321">
                <a:solidFill>
                  <a:srgbClr val="FFFFFF"/>
                </a:solidFill>
                <a:latin typeface="Livvic"/>
                <a:ea typeface="Livvic"/>
                <a:cs typeface="Livvic"/>
                <a:sym typeface="Livvic"/>
              </a:rPr>
              <a:t>The analysis of agricultural performance across districts and sub-counties in the Karamoja region reveals significant variability in crop yields and production levels. The key drivers of success appear to be effective land use and crop management practices, which allow these some areas to achieve higher productivity despite regional constraints.</a:t>
            </a:r>
          </a:p>
          <a:p>
            <a:pPr algn="ctr" marL="0" indent="0" lvl="1">
              <a:lnSpc>
                <a:spcPts val="3950"/>
              </a:lnSpc>
              <a:spcBef>
                <a:spcPct val="0"/>
              </a:spcBef>
            </a:pPr>
          </a:p>
        </p:txBody>
      </p:sp>
      <p:sp>
        <p:nvSpPr>
          <p:cNvPr name="TextBox 7" id="7"/>
          <p:cNvSpPr txBox="true"/>
          <p:nvPr/>
        </p:nvSpPr>
        <p:spPr>
          <a:xfrm rot="0">
            <a:off x="333045" y="24252"/>
            <a:ext cx="8943780" cy="1580428"/>
          </a:xfrm>
          <a:prstGeom prst="rect">
            <a:avLst/>
          </a:prstGeom>
        </p:spPr>
        <p:txBody>
          <a:bodyPr anchor="t" rtlCol="false" tIns="0" lIns="0" bIns="0" rIns="0">
            <a:spAutoFit/>
          </a:bodyPr>
          <a:lstStyle/>
          <a:p>
            <a:pPr algn="ctr">
              <a:lnSpc>
                <a:spcPts val="6339"/>
              </a:lnSpc>
              <a:spcBef>
                <a:spcPct val="0"/>
              </a:spcBef>
            </a:pPr>
            <a:r>
              <a:rPr lang="en-US" sz="4528">
                <a:solidFill>
                  <a:srgbClr val="FFFFFF"/>
                </a:solidFill>
                <a:latin typeface="Bobby Jones"/>
                <a:ea typeface="Bobby Jones"/>
                <a:cs typeface="Bobby Jones"/>
                <a:sym typeface="Bobby Jones"/>
              </a:rPr>
              <a:t>CONCLUSION AND BUSINESS RECOMMENDATIONS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DAGPh9FKzsE</dc:identifier>
  <dcterms:modified xsi:type="dcterms:W3CDTF">2011-08-01T06:04:30Z</dcterms:modified>
  <cp:revision>1</cp:revision>
  <dc:title>Nature</dc:title>
</cp:coreProperties>
</file>